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 id="2147483684" r:id="rId3"/>
  </p:sldMasterIdLst>
  <p:notesMasterIdLst>
    <p:notesMasterId r:id="rId4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81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rive.google.com/file/d/1KBfAghsqJaWVrV1c2Q5JcWAVZ-hx5wrb/view?usp=sharin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rive.google.com/file/d/1KBfAghsqJaWVrV1c2Q5JcWAVZ-hx5wrb/view?usp=sharin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rive.google.com/file/d/1KBfAghsqJaWVrV1c2Q5JcWAVZ-hx5wrb/view?usp=shari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31478eeaa4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31478eeaa4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31478eeaa4_0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31478eeaa4_0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31478eeaa4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31478eeaa4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31478eeaa4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31478eeaa4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31478eeaa4_0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31478eeaa4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31478eeaa4_0_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31478eeaa4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31478eeaa4_0_4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31478eeaa4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31478eeaa4_0_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131478eeaa4_0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31478eeaa4_0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31478eeaa4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Roboto"/>
                <a:ea typeface="Roboto"/>
                <a:cs typeface="Roboto"/>
                <a:sym typeface="Roboto"/>
              </a:rPr>
              <a:t>NOTES:</a:t>
            </a:r>
            <a:r>
              <a:rPr lang="en" sz="1200">
                <a:solidFill>
                  <a:schemeClr val="dk1"/>
                </a:solidFill>
                <a:latin typeface="Roboto"/>
                <a:ea typeface="Roboto"/>
                <a:cs typeface="Roboto"/>
                <a:sym typeface="Roboto"/>
              </a:rPr>
              <a:t> The more emotional nature of the great Awakening sermons can be seen here. These would often be given out in fields or other non-traditional locations. The Great Awakening Preachers and followers were considered “New Lights”-- FUN FACT: Edwards was aaron Burr’s grandfather</a:t>
            </a:r>
            <a:endParaRPr sz="1200">
              <a:solidFill>
                <a:schemeClr val="dk1"/>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31478eeaa4_0_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31478eeaa4_0_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https://drive.google.com/file/d/1KBfAghsqJaWVrV1c2Q5JcWAVZ-hx5wrb/view?usp=sharing</a:t>
            </a:r>
            <a:r>
              <a:rPr lang="en"/>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31478eeaa4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131478eeaa4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https://drive.google.com/file/d/1KBfAghsqJaWVrV1c2Q5JcWAVZ-hx5wrb/view?usp=sharing</a:t>
            </a:r>
            <a:r>
              <a:rPr lang="en"/>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31478eeaa4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31478eeaa4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31478eeaa4_0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31478eeaa4_0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https://drive.google.com/file/d/1KBfAghsqJaWVrV1c2Q5JcWAVZ-hx5wrb/view?usp=sharing</a:t>
            </a:r>
            <a:r>
              <a:rPr lang="en"/>
              <a: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31478eeaa4_0_5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31478eeaa4_0_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31478eeaa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31478eeaa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31478eeaa4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31478eeaa4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31478eeaa4_0_5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31478eeaa4_0_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31478eeaa4_0_5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131478eeaa4_0_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31478eeaa4_0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131478eeaa4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oboto"/>
                <a:ea typeface="Roboto"/>
                <a:cs typeface="Roboto"/>
                <a:sym typeface="Roboto"/>
              </a:rPr>
              <a:t>B. French – clues include mention of the Huron, the emphasis on religion (could be either Spanish or French), and the big clue… furs! Plus the author’s name sounds French </a:t>
            </a:r>
            <a:endParaRPr sz="1200">
              <a:latin typeface="Roboto"/>
              <a:ea typeface="Roboto"/>
              <a:cs typeface="Roboto"/>
              <a:sym typeface="Robot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31478eeaa4_0_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131478eeaa4_0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oboto"/>
                <a:ea typeface="Roboto"/>
                <a:cs typeface="Roboto"/>
                <a:sym typeface="Roboto"/>
              </a:rPr>
              <a:t>A - knowing it was the French would be key to deducing this answer. Also there is mention of fur &amp; pelts as the products for export</a:t>
            </a:r>
            <a:endParaRPr sz="1200">
              <a:latin typeface="Roboto"/>
              <a:ea typeface="Roboto"/>
              <a:cs typeface="Roboto"/>
              <a:sym typeface="Robot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31478eeaa4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31478eeaa4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oboto"/>
                <a:ea typeface="Roboto"/>
                <a:cs typeface="Roboto"/>
                <a:sym typeface="Roboto"/>
              </a:rPr>
              <a:t>C - evangelical and fundementalist religions won’t emerge until much later (mid- 18th c). The other options are true. May be a good place to discuss examples supporting each idea with the class </a:t>
            </a:r>
            <a:endParaRPr sz="1200">
              <a:latin typeface="Roboto"/>
              <a:ea typeface="Roboto"/>
              <a:cs typeface="Roboto"/>
              <a:sym typeface="Robot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31478eeaa4_0_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31478eeaa4_0_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31478eeaa4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31478eeaa4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31478eeaa4_0_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131478eeaa4_0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31478eeaa4_0_5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131478eeaa4_0_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31478eeaa4_0_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131478eeaa4_0_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31478eeaa4_0_5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31478eeaa4_0_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31478eeaa4_0_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131478eeaa4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31478eeaa4_0_6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131478eeaa4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31478eeaa4_0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131478eeaa4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31478eeaa4_0_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131478eeaa4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131478eeaa4_0_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131478eeaa4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31478eeaa4_0_6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31478eeaa4_0_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Sources: AMSCO US History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31478eeaa4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31478eeaa4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31478eeaa4_0_6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131478eeaa4_0_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Roboto"/>
                <a:ea typeface="Roboto"/>
                <a:cs typeface="Roboto"/>
                <a:sym typeface="Roboto"/>
              </a:rPr>
              <a:t>NOTES:</a:t>
            </a:r>
            <a:r>
              <a:rPr lang="en" sz="1200">
                <a:solidFill>
                  <a:schemeClr val="dk1"/>
                </a:solidFill>
                <a:latin typeface="Roboto"/>
                <a:ea typeface="Roboto"/>
                <a:cs typeface="Roboto"/>
                <a:sym typeface="Roboto"/>
              </a:rPr>
              <a:t> Most important turning point: end of salutary neglect &amp; increase of taxes &amp; other legislation like Proclamation of 1763. Also, emboldened the colonists militarily &amp; shattered the myth of British military invincibility. Gave rise to leaders like Washington. These changes would directly lead to the American Revolution. However, colonies still remained largely un-unified &amp; committed to their states (Franklin’s failed Albany Plan of Union) </a:t>
            </a:r>
            <a:endParaRPr sz="1200">
              <a:solidFill>
                <a:schemeClr val="dk1"/>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31478eeaa4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31478eeaa4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31478eeaa4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31478eeaa4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31478eeaa4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31478eeaa4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Roboto"/>
                <a:ea typeface="Roboto"/>
                <a:cs typeface="Roboto"/>
                <a:sym typeface="Roboto"/>
              </a:rPr>
              <a:t>NOTES:</a:t>
            </a:r>
            <a:r>
              <a:rPr lang="en" sz="1200">
                <a:latin typeface="Roboto"/>
                <a:ea typeface="Roboto"/>
                <a:cs typeface="Roboto"/>
                <a:sym typeface="Roboto"/>
              </a:rPr>
              <a:t> CONTEXT - Spanish used the encomienda system to justify enslavement of native people under the pretense of converting them to Christianity. PURPOSE - revel hypocrisy and injustice of the Spansish system. POINT OF VIEW - as a monk himself, he would want to ensure religion was not used for ulterior motives like economic gains</a:t>
            </a:r>
            <a:endParaRPr sz="1200">
              <a:latin typeface="Roboto"/>
              <a:ea typeface="Roboto"/>
              <a:cs typeface="Roboto"/>
              <a:sym typeface="Robo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31478eeaa4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31478eeaa4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31478eeaa4_0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31478eeaa4_0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w="76200" cap="flat" cmpd="sng">
            <a:solidFill>
              <a:schemeClr val="dk1"/>
            </a:solidFill>
            <a:prstDash val="solid"/>
            <a:round/>
            <a:headEnd type="none" w="sm" len="sm"/>
            <a:tailEnd type="none" w="sm" len="sm"/>
          </a:ln>
        </p:spPr>
      </p:cxnSp>
      <p:sp>
        <p:nvSpPr>
          <p:cNvPr id="11" name="Google Shape;11;p2"/>
          <p:cNvSpPr txBox="1">
            <a:spLocks noGrp="1"/>
          </p:cNvSpPr>
          <p:nvPr>
            <p:ph type="ctrTitle"/>
          </p:nvPr>
        </p:nvSpPr>
        <p:spPr>
          <a:xfrm>
            <a:off x="311700" y="595975"/>
            <a:ext cx="8520600" cy="195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400"/>
              <a:buNone/>
              <a:defRPr sz="5400"/>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a:endParaRPr/>
          </a:p>
        </p:txBody>
      </p:sp>
      <p:sp>
        <p:nvSpPr>
          <p:cNvPr id="12" name="Google Shape;12;p2"/>
          <p:cNvSpPr txBox="1">
            <a:spLocks noGrp="1"/>
          </p:cNvSpPr>
          <p:nvPr>
            <p:ph type="subTitle" idx="1"/>
          </p:nvPr>
        </p:nvSpPr>
        <p:spPr>
          <a:xfrm>
            <a:off x="311700" y="3165823"/>
            <a:ext cx="8520600" cy="73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67925"/>
            <a:ext cx="8520600" cy="198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1000"/>
              <a:buNone/>
              <a:defRPr sz="11000">
                <a:solidFill>
                  <a:schemeClr val="dk1"/>
                </a:solidFill>
              </a:defRPr>
            </a:lvl1pPr>
            <a:lvl2pPr lvl="1" algn="ctr" rtl="0">
              <a:spcBef>
                <a:spcPts val="0"/>
              </a:spcBef>
              <a:spcAft>
                <a:spcPts val="0"/>
              </a:spcAft>
              <a:buClr>
                <a:schemeClr val="dk1"/>
              </a:buClr>
              <a:buSzPts val="11000"/>
              <a:buNone/>
              <a:defRPr sz="11000">
                <a:solidFill>
                  <a:schemeClr val="dk1"/>
                </a:solidFill>
              </a:defRPr>
            </a:lvl2pPr>
            <a:lvl3pPr lvl="2" algn="ctr" rtl="0">
              <a:spcBef>
                <a:spcPts val="0"/>
              </a:spcBef>
              <a:spcAft>
                <a:spcPts val="0"/>
              </a:spcAft>
              <a:buClr>
                <a:schemeClr val="dk1"/>
              </a:buClr>
              <a:buSzPts val="11000"/>
              <a:buNone/>
              <a:defRPr sz="11000">
                <a:solidFill>
                  <a:schemeClr val="dk1"/>
                </a:solidFill>
              </a:defRPr>
            </a:lvl3pPr>
            <a:lvl4pPr lvl="3" algn="ctr" rtl="0">
              <a:spcBef>
                <a:spcPts val="0"/>
              </a:spcBef>
              <a:spcAft>
                <a:spcPts val="0"/>
              </a:spcAft>
              <a:buClr>
                <a:schemeClr val="dk1"/>
              </a:buClr>
              <a:buSzPts val="11000"/>
              <a:buNone/>
              <a:defRPr sz="11000">
                <a:solidFill>
                  <a:schemeClr val="dk1"/>
                </a:solidFill>
              </a:defRPr>
            </a:lvl4pPr>
            <a:lvl5pPr lvl="4" algn="ctr" rtl="0">
              <a:spcBef>
                <a:spcPts val="0"/>
              </a:spcBef>
              <a:spcAft>
                <a:spcPts val="0"/>
              </a:spcAft>
              <a:buClr>
                <a:schemeClr val="dk1"/>
              </a:buClr>
              <a:buSzPts val="11000"/>
              <a:buNone/>
              <a:defRPr sz="11000">
                <a:solidFill>
                  <a:schemeClr val="dk1"/>
                </a:solidFill>
              </a:defRPr>
            </a:lvl5pPr>
            <a:lvl6pPr lvl="5" algn="ctr" rtl="0">
              <a:spcBef>
                <a:spcPts val="0"/>
              </a:spcBef>
              <a:spcAft>
                <a:spcPts val="0"/>
              </a:spcAft>
              <a:buClr>
                <a:schemeClr val="dk1"/>
              </a:buClr>
              <a:buSzPts val="11000"/>
              <a:buNone/>
              <a:defRPr sz="11000">
                <a:solidFill>
                  <a:schemeClr val="dk1"/>
                </a:solidFill>
              </a:defRPr>
            </a:lvl6pPr>
            <a:lvl7pPr lvl="6" algn="ctr" rtl="0">
              <a:spcBef>
                <a:spcPts val="0"/>
              </a:spcBef>
              <a:spcAft>
                <a:spcPts val="0"/>
              </a:spcAft>
              <a:buClr>
                <a:schemeClr val="dk1"/>
              </a:buClr>
              <a:buSzPts val="11000"/>
              <a:buNone/>
              <a:defRPr sz="11000">
                <a:solidFill>
                  <a:schemeClr val="dk1"/>
                </a:solidFill>
              </a:defRPr>
            </a:lvl7pPr>
            <a:lvl8pPr lvl="7" algn="ctr" rtl="0">
              <a:spcBef>
                <a:spcPts val="0"/>
              </a:spcBef>
              <a:spcAft>
                <a:spcPts val="0"/>
              </a:spcAft>
              <a:buClr>
                <a:schemeClr val="dk1"/>
              </a:buClr>
              <a:buSzPts val="11000"/>
              <a:buNone/>
              <a:defRPr sz="11000">
                <a:solidFill>
                  <a:schemeClr val="dk1"/>
                </a:solidFill>
              </a:defRPr>
            </a:lvl8pPr>
            <a:lvl9pPr lvl="8" algn="ctr" rtl="0">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a:spLocks noGrp="1"/>
          </p:cNvSpPr>
          <p:nvPr>
            <p:ph type="body" idx="1"/>
          </p:nvPr>
        </p:nvSpPr>
        <p:spPr>
          <a:xfrm>
            <a:off x="311700" y="3224250"/>
            <a:ext cx="85206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56"/>
        <p:cNvGrpSpPr/>
        <p:nvPr/>
      </p:nvGrpSpPr>
      <p:grpSpPr>
        <a:xfrm>
          <a:off x="0" y="0"/>
          <a:ext cx="0" cy="0"/>
          <a:chOff x="0" y="0"/>
          <a:chExt cx="0" cy="0"/>
        </a:xfrm>
      </p:grpSpPr>
      <p:cxnSp>
        <p:nvCxnSpPr>
          <p:cNvPr id="57" name="Google Shape;57;p14"/>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58" name="Google Shape;58;p14"/>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59" name="Google Shape;59;p14"/>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60" name="Google Shape;60;p14"/>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61" name="Google Shape;61;p14"/>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62" name="Google Shape;62;p1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63"/>
        <p:cNvGrpSpPr/>
        <p:nvPr/>
      </p:nvGrpSpPr>
      <p:grpSpPr>
        <a:xfrm>
          <a:off x="0" y="0"/>
          <a:ext cx="0" cy="0"/>
          <a:chOff x="0" y="0"/>
          <a:chExt cx="0" cy="0"/>
        </a:xfrm>
      </p:grpSpPr>
      <p:cxnSp>
        <p:nvCxnSpPr>
          <p:cNvPr id="64" name="Google Shape;64;p15"/>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65" name="Google Shape;65;p15"/>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66" name="Google Shape;66;p15"/>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67" name="Google Shape;67;p1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8"/>
        <p:cNvGrpSpPr/>
        <p:nvPr/>
      </p:nvGrpSpPr>
      <p:grpSpPr>
        <a:xfrm>
          <a:off x="0" y="0"/>
          <a:ext cx="0" cy="0"/>
          <a:chOff x="0" y="0"/>
          <a:chExt cx="0" cy="0"/>
        </a:xfrm>
      </p:grpSpPr>
      <p:cxnSp>
        <p:nvCxnSpPr>
          <p:cNvPr id="69" name="Google Shape;69;p16"/>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70" name="Google Shape;70;p16"/>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71" name="Google Shape;71;p16"/>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72" name="Google Shape;72;p16"/>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3" name="Google Shape;73;p16"/>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4" name="Google Shape;74;p1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5"/>
        <p:cNvGrpSpPr/>
        <p:nvPr/>
      </p:nvGrpSpPr>
      <p:grpSpPr>
        <a:xfrm>
          <a:off x="0" y="0"/>
          <a:ext cx="0" cy="0"/>
          <a:chOff x="0" y="0"/>
          <a:chExt cx="0" cy="0"/>
        </a:xfrm>
      </p:grpSpPr>
      <p:cxnSp>
        <p:nvCxnSpPr>
          <p:cNvPr id="76" name="Google Shape;76;p17"/>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77" name="Google Shape;77;p17"/>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78" name="Google Shape;78;p17"/>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79" name="Google Shape;79;p17"/>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0" name="Google Shape;80;p17"/>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1" name="Google Shape;81;p17"/>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2" name="Google Shape;82;p1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5" name="Google Shape;85;p1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6"/>
        <p:cNvGrpSpPr/>
        <p:nvPr/>
      </p:nvGrpSpPr>
      <p:grpSpPr>
        <a:xfrm>
          <a:off x="0" y="0"/>
          <a:ext cx="0" cy="0"/>
          <a:chOff x="0" y="0"/>
          <a:chExt cx="0" cy="0"/>
        </a:xfrm>
      </p:grpSpPr>
      <p:cxnSp>
        <p:nvCxnSpPr>
          <p:cNvPr id="87" name="Google Shape;87;p19"/>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88" name="Google Shape;88;p19"/>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 name="Google Shape;89;p19"/>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0" name="Google Shape;90;p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91"/>
        <p:cNvGrpSpPr/>
        <p:nvPr/>
      </p:nvGrpSpPr>
      <p:grpSpPr>
        <a:xfrm>
          <a:off x="0" y="0"/>
          <a:ext cx="0" cy="0"/>
          <a:chOff x="0" y="0"/>
          <a:chExt cx="0" cy="0"/>
        </a:xfrm>
      </p:grpSpPr>
      <p:cxnSp>
        <p:nvCxnSpPr>
          <p:cNvPr id="92" name="Google Shape;92;p20"/>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93" name="Google Shape;93;p20"/>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94" name="Google Shape;94;p2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5"/>
        <p:cNvGrpSpPr/>
        <p:nvPr/>
      </p:nvGrpSpPr>
      <p:grpSpPr>
        <a:xfrm>
          <a:off x="0" y="0"/>
          <a:ext cx="0" cy="0"/>
          <a:chOff x="0" y="0"/>
          <a:chExt cx="0" cy="0"/>
        </a:xfrm>
      </p:grpSpPr>
      <p:sp>
        <p:nvSpPr>
          <p:cNvPr id="96" name="Google Shape;96;p21"/>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7" name="Google Shape;97;p21"/>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98" name="Google Shape;98;p21"/>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99" name="Google Shape;99;p21"/>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0" name="Google Shape;100;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01" name="Google Shape;101;p2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480550"/>
            <a:ext cx="8114400" cy="2445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6800"/>
              <a:buNone/>
              <a:defRPr sz="6800">
                <a:solidFill>
                  <a:schemeClr val="lt1"/>
                </a:solidFill>
              </a:defRPr>
            </a:lvl1pPr>
            <a:lvl2pPr lvl="1" rtl="0">
              <a:spcBef>
                <a:spcPts val="0"/>
              </a:spcBef>
              <a:spcAft>
                <a:spcPts val="0"/>
              </a:spcAft>
              <a:buClr>
                <a:schemeClr val="lt1"/>
              </a:buClr>
              <a:buSzPts val="6800"/>
              <a:buNone/>
              <a:defRPr sz="6800">
                <a:solidFill>
                  <a:schemeClr val="lt1"/>
                </a:solidFill>
              </a:defRPr>
            </a:lvl2pPr>
            <a:lvl3pPr lvl="2" rtl="0">
              <a:spcBef>
                <a:spcPts val="0"/>
              </a:spcBef>
              <a:spcAft>
                <a:spcPts val="0"/>
              </a:spcAft>
              <a:buClr>
                <a:schemeClr val="lt1"/>
              </a:buClr>
              <a:buSzPts val="6800"/>
              <a:buNone/>
              <a:defRPr sz="6800">
                <a:solidFill>
                  <a:schemeClr val="lt1"/>
                </a:solidFill>
              </a:defRPr>
            </a:lvl3pPr>
            <a:lvl4pPr lvl="3" rtl="0">
              <a:spcBef>
                <a:spcPts val="0"/>
              </a:spcBef>
              <a:spcAft>
                <a:spcPts val="0"/>
              </a:spcAft>
              <a:buClr>
                <a:schemeClr val="lt1"/>
              </a:buClr>
              <a:buSzPts val="6800"/>
              <a:buNone/>
              <a:defRPr sz="6800">
                <a:solidFill>
                  <a:schemeClr val="lt1"/>
                </a:solidFill>
              </a:defRPr>
            </a:lvl4pPr>
            <a:lvl5pPr lvl="4" rtl="0">
              <a:spcBef>
                <a:spcPts val="0"/>
              </a:spcBef>
              <a:spcAft>
                <a:spcPts val="0"/>
              </a:spcAft>
              <a:buClr>
                <a:schemeClr val="lt1"/>
              </a:buClr>
              <a:buSzPts val="6800"/>
              <a:buNone/>
              <a:defRPr sz="6800">
                <a:solidFill>
                  <a:schemeClr val="lt1"/>
                </a:solidFill>
              </a:defRPr>
            </a:lvl5pPr>
            <a:lvl6pPr lvl="5" rtl="0">
              <a:spcBef>
                <a:spcPts val="0"/>
              </a:spcBef>
              <a:spcAft>
                <a:spcPts val="0"/>
              </a:spcAft>
              <a:buClr>
                <a:schemeClr val="lt1"/>
              </a:buClr>
              <a:buSzPts val="6800"/>
              <a:buNone/>
              <a:defRPr sz="6800">
                <a:solidFill>
                  <a:schemeClr val="lt1"/>
                </a:solidFill>
              </a:defRPr>
            </a:lvl6pPr>
            <a:lvl7pPr lvl="6" rtl="0">
              <a:spcBef>
                <a:spcPts val="0"/>
              </a:spcBef>
              <a:spcAft>
                <a:spcPts val="0"/>
              </a:spcAft>
              <a:buClr>
                <a:schemeClr val="lt1"/>
              </a:buClr>
              <a:buSzPts val="6800"/>
              <a:buNone/>
              <a:defRPr sz="6800">
                <a:solidFill>
                  <a:schemeClr val="lt1"/>
                </a:solidFill>
              </a:defRPr>
            </a:lvl7pPr>
            <a:lvl8pPr lvl="7" rtl="0">
              <a:spcBef>
                <a:spcPts val="0"/>
              </a:spcBef>
              <a:spcAft>
                <a:spcPts val="0"/>
              </a:spcAft>
              <a:buClr>
                <a:schemeClr val="lt1"/>
              </a:buClr>
              <a:buSzPts val="6800"/>
              <a:buNone/>
              <a:defRPr sz="6800">
                <a:solidFill>
                  <a:schemeClr val="lt1"/>
                </a:solidFill>
              </a:defRPr>
            </a:lvl8pPr>
            <a:lvl9pPr lvl="8" rtl="0">
              <a:spcBef>
                <a:spcPts val="0"/>
              </a:spcBef>
              <a:spcAft>
                <a:spcPts val="0"/>
              </a:spcAft>
              <a:buClr>
                <a:schemeClr val="lt1"/>
              </a:buClr>
              <a:buSzPts val="6800"/>
              <a:buNone/>
              <a:defRPr sz="6800">
                <a:solidFill>
                  <a:schemeClr val="lt1"/>
                </a:solidFill>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2"/>
        <p:cNvGrpSpPr/>
        <p:nvPr/>
      </p:nvGrpSpPr>
      <p:grpSpPr>
        <a:xfrm>
          <a:off x="0" y="0"/>
          <a:ext cx="0" cy="0"/>
          <a:chOff x="0" y="0"/>
          <a:chExt cx="0" cy="0"/>
        </a:xfrm>
      </p:grpSpPr>
      <p:cxnSp>
        <p:nvCxnSpPr>
          <p:cNvPr id="103" name="Google Shape;103;p22"/>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104" name="Google Shape;104;p22"/>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105" name="Google Shape;105;p22"/>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06" name="Google Shape;106;p2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7"/>
        <p:cNvGrpSpPr/>
        <p:nvPr/>
      </p:nvGrpSpPr>
      <p:grpSpPr>
        <a:xfrm>
          <a:off x="0" y="0"/>
          <a:ext cx="0" cy="0"/>
          <a:chOff x="0" y="0"/>
          <a:chExt cx="0" cy="0"/>
        </a:xfrm>
      </p:grpSpPr>
      <p:cxnSp>
        <p:nvCxnSpPr>
          <p:cNvPr id="108" name="Google Shape;108;p23"/>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109" name="Google Shape;109;p23"/>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110" name="Google Shape;110;p23"/>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111" name="Google Shape;111;p23"/>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12" name="Google Shape;112;p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3"/>
        <p:cNvGrpSpPr/>
        <p:nvPr/>
      </p:nvGrpSpPr>
      <p:grpSpPr>
        <a:xfrm>
          <a:off x="0" y="0"/>
          <a:ext cx="0" cy="0"/>
          <a:chOff x="0" y="0"/>
          <a:chExt cx="0" cy="0"/>
        </a:xfrm>
      </p:grpSpPr>
      <p:sp>
        <p:nvSpPr>
          <p:cNvPr id="114" name="Google Shape;114;p2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9"/>
        <p:cNvGrpSpPr/>
        <p:nvPr/>
      </p:nvGrpSpPr>
      <p:grpSpPr>
        <a:xfrm>
          <a:off x="0" y="0"/>
          <a:ext cx="0" cy="0"/>
          <a:chOff x="0" y="0"/>
          <a:chExt cx="0" cy="0"/>
        </a:xfrm>
      </p:grpSpPr>
      <p:sp>
        <p:nvSpPr>
          <p:cNvPr id="120" name="Google Shape;120;p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1" name="Google Shape;121;p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2" name="Google Shape;12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3"/>
        <p:cNvGrpSpPr/>
        <p:nvPr/>
      </p:nvGrpSpPr>
      <p:grpSpPr>
        <a:xfrm>
          <a:off x="0" y="0"/>
          <a:ext cx="0" cy="0"/>
          <a:chOff x="0" y="0"/>
          <a:chExt cx="0" cy="0"/>
        </a:xfrm>
      </p:grpSpPr>
      <p:sp>
        <p:nvSpPr>
          <p:cNvPr id="124" name="Google Shape;124;p2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5" name="Google Shape;12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6"/>
        <p:cNvGrpSpPr/>
        <p:nvPr/>
      </p:nvGrpSpPr>
      <p:grpSpPr>
        <a:xfrm>
          <a:off x="0" y="0"/>
          <a:ext cx="0" cy="0"/>
          <a:chOff x="0" y="0"/>
          <a:chExt cx="0" cy="0"/>
        </a:xfrm>
      </p:grpSpPr>
      <p:sp>
        <p:nvSpPr>
          <p:cNvPr id="127" name="Google Shape;127;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8" name="Google Shape;128;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9" name="Google Shape;12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0"/>
        <p:cNvGrpSpPr/>
        <p:nvPr/>
      </p:nvGrpSpPr>
      <p:grpSpPr>
        <a:xfrm>
          <a:off x="0" y="0"/>
          <a:ext cx="0" cy="0"/>
          <a:chOff x="0" y="0"/>
          <a:chExt cx="0" cy="0"/>
        </a:xfrm>
      </p:grpSpPr>
      <p:sp>
        <p:nvSpPr>
          <p:cNvPr id="131" name="Google Shape;131;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2" name="Google Shape;132;p2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33" name="Google Shape;133;p2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34" name="Google Shape;13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5"/>
        <p:cNvGrpSpPr/>
        <p:nvPr/>
      </p:nvGrpSpPr>
      <p:grpSpPr>
        <a:xfrm>
          <a:off x="0" y="0"/>
          <a:ext cx="0" cy="0"/>
          <a:chOff x="0" y="0"/>
          <a:chExt cx="0" cy="0"/>
        </a:xfrm>
      </p:grpSpPr>
      <p:sp>
        <p:nvSpPr>
          <p:cNvPr id="136" name="Google Shape;136;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7" name="Google Shape;137;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8"/>
        <p:cNvGrpSpPr/>
        <p:nvPr/>
      </p:nvGrpSpPr>
      <p:grpSpPr>
        <a:xfrm>
          <a:off x="0" y="0"/>
          <a:ext cx="0" cy="0"/>
          <a:chOff x="0" y="0"/>
          <a:chExt cx="0" cy="0"/>
        </a:xfrm>
      </p:grpSpPr>
      <p:sp>
        <p:nvSpPr>
          <p:cNvPr id="139" name="Google Shape;139;p3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0" name="Google Shape;140;p3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1" name="Google Shape;141;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2"/>
        <p:cNvGrpSpPr/>
        <p:nvPr/>
      </p:nvGrpSpPr>
      <p:grpSpPr>
        <a:xfrm>
          <a:off x="0" y="0"/>
          <a:ext cx="0" cy="0"/>
          <a:chOff x="0" y="0"/>
          <a:chExt cx="0" cy="0"/>
        </a:xfrm>
      </p:grpSpPr>
      <p:sp>
        <p:nvSpPr>
          <p:cNvPr id="143" name="Google Shape;143;p3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44" name="Google Shape;144;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5"/>
        <p:cNvGrpSpPr/>
        <p:nvPr/>
      </p:nvGrpSpPr>
      <p:grpSpPr>
        <a:xfrm>
          <a:off x="0" y="0"/>
          <a:ext cx="0" cy="0"/>
          <a:chOff x="0" y="0"/>
          <a:chExt cx="0" cy="0"/>
        </a:xfrm>
      </p:grpSpPr>
      <p:sp>
        <p:nvSpPr>
          <p:cNvPr id="146" name="Google Shape;146;p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48" name="Google Shape;148;p3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9" name="Google Shape;149;p3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50" name="Google Shape;150;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1"/>
        <p:cNvGrpSpPr/>
        <p:nvPr/>
      </p:nvGrpSpPr>
      <p:grpSpPr>
        <a:xfrm>
          <a:off x="0" y="0"/>
          <a:ext cx="0" cy="0"/>
          <a:chOff x="0" y="0"/>
          <a:chExt cx="0" cy="0"/>
        </a:xfrm>
      </p:grpSpPr>
      <p:sp>
        <p:nvSpPr>
          <p:cNvPr id="152" name="Google Shape;152;p3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53" name="Google Shape;153;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54"/>
        <p:cNvGrpSpPr/>
        <p:nvPr/>
      </p:nvGrpSpPr>
      <p:grpSpPr>
        <a:xfrm>
          <a:off x="0" y="0"/>
          <a:ext cx="0" cy="0"/>
          <a:chOff x="0" y="0"/>
          <a:chExt cx="0" cy="0"/>
        </a:xfrm>
      </p:grpSpPr>
      <p:sp>
        <p:nvSpPr>
          <p:cNvPr id="155" name="Google Shape;155;p3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6" name="Google Shape;156;p3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57" name="Google Shape;157;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8"/>
        <p:cNvGrpSpPr/>
        <p:nvPr/>
      </p:nvGrpSpPr>
      <p:grpSpPr>
        <a:xfrm>
          <a:off x="0" y="0"/>
          <a:ext cx="0" cy="0"/>
          <a:chOff x="0" y="0"/>
          <a:chExt cx="0" cy="0"/>
        </a:xfrm>
      </p:grpSpPr>
      <p:sp>
        <p:nvSpPr>
          <p:cNvPr id="159" name="Google Shape;159;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0"/>
        <p:cNvGrpSpPr/>
        <p:nvPr/>
      </p:nvGrpSpPr>
      <p:grpSpPr>
        <a:xfrm>
          <a:off x="0" y="0"/>
          <a:ext cx="0" cy="0"/>
          <a:chOff x="0" y="0"/>
          <a:chExt cx="0" cy="0"/>
        </a:xfrm>
      </p:grpSpPr>
      <p:sp>
        <p:nvSpPr>
          <p:cNvPr id="161" name="Google Shape;161;p37"/>
          <p:cNvSpPr txBox="1">
            <a:spLocks noGrp="1"/>
          </p:cNvSpPr>
          <p:nvPr>
            <p:ph type="title"/>
          </p:nvPr>
        </p:nvSpPr>
        <p:spPr>
          <a:xfrm>
            <a:off x="502920" y="3737610"/>
            <a:ext cx="8184000" cy="7887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rgbClr val="FF8C3C"/>
              </a:buClr>
              <a:buSzPts val="2800"/>
              <a:buFont typeface="Verdana"/>
              <a:buNone/>
              <a:defRPr sz="3600" b="1" i="0" u="none" strike="noStrike" cap="none">
                <a:solidFill>
                  <a:srgbClr val="FF8C3C"/>
                </a:solidFill>
                <a:latin typeface="Verdana"/>
                <a:ea typeface="Verdana"/>
                <a:cs typeface="Verdana"/>
                <a:sym typeface="Verdana"/>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162" name="Google Shape;162;p37"/>
          <p:cNvSpPr txBox="1">
            <a:spLocks noGrp="1"/>
          </p:cNvSpPr>
          <p:nvPr>
            <p:ph type="body" idx="1"/>
          </p:nvPr>
        </p:nvSpPr>
        <p:spPr>
          <a:xfrm>
            <a:off x="502920" y="397764"/>
            <a:ext cx="8184000" cy="3141000"/>
          </a:xfrm>
          <a:prstGeom prst="rect">
            <a:avLst/>
          </a:prstGeom>
          <a:noFill/>
          <a:ln>
            <a:noFill/>
          </a:ln>
        </p:spPr>
        <p:txBody>
          <a:bodyPr spcFirstLastPara="1" wrap="square" lIns="91425" tIns="91425" rIns="91425" bIns="91425" anchor="t" anchorCtr="0">
            <a:noAutofit/>
          </a:bodyPr>
          <a:lstStyle>
            <a:lvl1pPr marL="457200" marR="0" lvl="0" indent="-370840" algn="l" rtl="0">
              <a:spcBef>
                <a:spcPts val="250"/>
              </a:spcBef>
              <a:spcAft>
                <a:spcPts val="0"/>
              </a:spcAft>
              <a:buClr>
                <a:schemeClr val="accent1"/>
              </a:buClr>
              <a:buSzPts val="2240"/>
              <a:buFont typeface="Noto Sans Symbols"/>
              <a:buChar char="●"/>
              <a:defRPr sz="2800" b="0" i="0" u="none" strike="noStrike" cap="none">
                <a:solidFill>
                  <a:schemeClr val="dk1"/>
                </a:solidFill>
                <a:latin typeface="Verdana"/>
                <a:ea typeface="Verdana"/>
                <a:cs typeface="Verdana"/>
                <a:sym typeface="Verdana"/>
              </a:defRPr>
            </a:lvl1pPr>
            <a:lvl2pPr marL="914400" marR="0" lvl="1" indent="-381000" algn="l" rtl="0">
              <a:spcBef>
                <a:spcPts val="1600"/>
              </a:spcBef>
              <a:spcAft>
                <a:spcPts val="0"/>
              </a:spcAft>
              <a:buClr>
                <a:schemeClr val="accent1"/>
              </a:buClr>
              <a:buSzPts val="2400"/>
              <a:buFont typeface="Verdana"/>
              <a:buChar char="◦"/>
              <a:defRPr sz="2400" b="0" i="0" u="none" strike="noStrike" cap="none">
                <a:solidFill>
                  <a:schemeClr val="dk1"/>
                </a:solidFill>
                <a:latin typeface="Verdana"/>
                <a:ea typeface="Verdana"/>
                <a:cs typeface="Verdana"/>
                <a:sym typeface="Verdana"/>
              </a:defRPr>
            </a:lvl2pPr>
            <a:lvl3pPr marL="1371600" marR="0" lvl="2" indent="-368300" algn="l" rtl="0">
              <a:spcBef>
                <a:spcPts val="1600"/>
              </a:spcBef>
              <a:spcAft>
                <a:spcPts val="0"/>
              </a:spcAft>
              <a:buClr>
                <a:srgbClr val="EF323E"/>
              </a:buClr>
              <a:buSzPts val="2200"/>
              <a:buFont typeface="Noto Sans Symbols"/>
              <a:buChar char="⚫"/>
              <a:defRPr sz="2200" b="0" i="0" u="none" strike="noStrike" cap="none">
                <a:solidFill>
                  <a:schemeClr val="dk1"/>
                </a:solidFill>
                <a:latin typeface="Verdana"/>
                <a:ea typeface="Verdana"/>
                <a:cs typeface="Verdana"/>
                <a:sym typeface="Verdana"/>
              </a:defRPr>
            </a:lvl3pPr>
            <a:lvl4pPr marL="1828800" marR="0" lvl="3" indent="-363728" algn="l" rtl="0">
              <a:spcBef>
                <a:spcPts val="1600"/>
              </a:spcBef>
              <a:spcAft>
                <a:spcPts val="0"/>
              </a:spcAft>
              <a:buClr>
                <a:srgbClr val="EF323E"/>
              </a:buClr>
              <a:buSzPts val="2128"/>
              <a:buFont typeface="Verdana"/>
              <a:buChar char="◦"/>
              <a:defRPr sz="1900" b="0" i="0" u="none" strike="noStrike" cap="none">
                <a:solidFill>
                  <a:schemeClr val="dk1"/>
                </a:solidFill>
                <a:latin typeface="Verdana"/>
                <a:ea typeface="Verdana"/>
                <a:cs typeface="Verdana"/>
                <a:sym typeface="Verdana"/>
              </a:defRPr>
            </a:lvl4pPr>
            <a:lvl5pPr marL="2286000" marR="0" lvl="4" indent="-342900" algn="l" rtl="0">
              <a:spcBef>
                <a:spcPts val="1600"/>
              </a:spcBef>
              <a:spcAft>
                <a:spcPts val="0"/>
              </a:spcAft>
              <a:buClr>
                <a:srgbClr val="4882BE"/>
              </a:buClr>
              <a:buSzPts val="1800"/>
              <a:buFont typeface="Noto Sans Symbols"/>
              <a:buChar char="⚫"/>
              <a:defRPr sz="1800" b="0" i="0" u="none" strike="noStrike" cap="none">
                <a:solidFill>
                  <a:schemeClr val="dk1"/>
                </a:solidFill>
                <a:latin typeface="Verdana"/>
                <a:ea typeface="Verdana"/>
                <a:cs typeface="Verdana"/>
                <a:sym typeface="Verdana"/>
              </a:defRPr>
            </a:lvl5pPr>
            <a:lvl6pPr marL="2743200" marR="0" lvl="5" indent="-336550" algn="l" rtl="0">
              <a:spcBef>
                <a:spcPts val="1600"/>
              </a:spcBef>
              <a:spcAft>
                <a:spcPts val="0"/>
              </a:spcAft>
              <a:buClr>
                <a:srgbClr val="4882BE"/>
              </a:buClr>
              <a:buSzPts val="1700"/>
              <a:buFont typeface="Verdana"/>
              <a:buChar char="◦"/>
              <a:defRPr sz="1700" b="0" i="0" u="none" strike="noStrike" cap="none">
                <a:solidFill>
                  <a:schemeClr val="dk1"/>
                </a:solidFill>
                <a:latin typeface="Verdana"/>
                <a:ea typeface="Verdana"/>
                <a:cs typeface="Verdana"/>
                <a:sym typeface="Verdana"/>
              </a:defRPr>
            </a:lvl6pPr>
            <a:lvl7pPr marL="3200400" marR="0" lvl="6" indent="-323850" algn="l" rtl="0">
              <a:spcBef>
                <a:spcPts val="1600"/>
              </a:spcBef>
              <a:spcAft>
                <a:spcPts val="0"/>
              </a:spcAft>
              <a:buClr>
                <a:srgbClr val="4882BE"/>
              </a:buClr>
              <a:buSzPts val="1500"/>
              <a:buFont typeface="Noto Sans Symbols"/>
              <a:buChar char="⚫"/>
              <a:defRPr sz="1500" b="0" i="0" u="none" strike="noStrike" cap="none">
                <a:solidFill>
                  <a:schemeClr val="dk1"/>
                </a:solidFill>
                <a:latin typeface="Verdana"/>
                <a:ea typeface="Verdana"/>
                <a:cs typeface="Verdana"/>
                <a:sym typeface="Verdana"/>
              </a:defRPr>
            </a:lvl7pPr>
            <a:lvl8pPr marL="3657600" marR="0" lvl="7" indent="-323850" algn="l" rtl="0">
              <a:spcBef>
                <a:spcPts val="1600"/>
              </a:spcBef>
              <a:spcAft>
                <a:spcPts val="0"/>
              </a:spcAft>
              <a:buClr>
                <a:srgbClr val="4882BE"/>
              </a:buClr>
              <a:buSzPts val="1500"/>
              <a:buFont typeface="Verdana"/>
              <a:buChar char="◦"/>
              <a:defRPr sz="1500" b="0" i="0" u="none" strike="noStrike" cap="none">
                <a:solidFill>
                  <a:schemeClr val="dk1"/>
                </a:solidFill>
                <a:latin typeface="Verdana"/>
                <a:ea typeface="Verdana"/>
                <a:cs typeface="Verdana"/>
                <a:sym typeface="Verdana"/>
              </a:defRPr>
            </a:lvl8pPr>
            <a:lvl9pPr marL="4114800" marR="0" lvl="8" indent="-323850" algn="l" rtl="0">
              <a:spcBef>
                <a:spcPts val="1600"/>
              </a:spcBef>
              <a:spcAft>
                <a:spcPts val="1600"/>
              </a:spcAft>
              <a:buClr>
                <a:srgbClr val="4882BE"/>
              </a:buClr>
              <a:buSzPts val="1500"/>
              <a:buFont typeface="Noto Sans Symbols"/>
              <a:buChar char="⚫"/>
              <a:defRPr sz="1500" b="0" i="0" u="none" strike="noStrike" cap="none">
                <a:solidFill>
                  <a:schemeClr val="dk1"/>
                </a:solidFill>
                <a:latin typeface="Verdana"/>
                <a:ea typeface="Verdana"/>
                <a:cs typeface="Verdana"/>
                <a:sym typeface="Verdana"/>
              </a:defRPr>
            </a:lvl9pPr>
          </a:lstStyle>
          <a:p>
            <a:endParaRPr/>
          </a:p>
        </p:txBody>
      </p:sp>
      <p:sp>
        <p:nvSpPr>
          <p:cNvPr id="163" name="Google Shape;163;p37"/>
          <p:cNvSpPr txBox="1">
            <a:spLocks noGrp="1"/>
          </p:cNvSpPr>
          <p:nvPr>
            <p:ph type="dt" idx="10"/>
          </p:nvPr>
        </p:nvSpPr>
        <p:spPr>
          <a:xfrm>
            <a:off x="3776328" y="4583906"/>
            <a:ext cx="2286000" cy="273900"/>
          </a:xfrm>
          <a:prstGeom prst="rect">
            <a:avLst/>
          </a:prstGeom>
          <a:noFill/>
          <a:ln>
            <a:noFill/>
          </a:ln>
        </p:spPr>
        <p:txBody>
          <a:bodyPr spcFirstLastPara="1" wrap="square" lIns="91425" tIns="91425" rIns="91425" bIns="91425" anchor="b" anchorCtr="0">
            <a:noAutofit/>
          </a:bodyPr>
          <a:lstStyle>
            <a:lvl1pPr marL="0" marR="0" lvl="0" indent="0" algn="r" rtl="0">
              <a:spcBef>
                <a:spcPts val="0"/>
              </a:spcBef>
              <a:spcAft>
                <a:spcPts val="0"/>
              </a:spcAft>
              <a:buSzPts val="1400"/>
              <a:buNone/>
              <a:defRPr sz="1000" b="0" i="0" u="none" strike="noStrike" cap="none">
                <a:solidFill>
                  <a:srgbClr val="A5A298"/>
                </a:solidFill>
                <a:latin typeface="Verdana"/>
                <a:ea typeface="Verdana"/>
                <a:cs typeface="Verdana"/>
                <a:sym typeface="Verdana"/>
              </a:defRPr>
            </a:lvl1pPr>
            <a:lvl2pPr marL="457200" marR="0" lvl="1"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L="2286000" marR="0" lvl="5"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L="2743200" marR="0" lvl="6"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L="3200400" marR="0" lvl="7"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L="3657600" marR="0" lvl="8"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64" name="Google Shape;164;p37"/>
          <p:cNvSpPr txBox="1">
            <a:spLocks noGrp="1"/>
          </p:cNvSpPr>
          <p:nvPr>
            <p:ph type="ftr" idx="11"/>
          </p:nvPr>
        </p:nvSpPr>
        <p:spPr>
          <a:xfrm>
            <a:off x="6062328" y="4583906"/>
            <a:ext cx="2286000" cy="2739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000" b="0" i="0" u="none" strike="noStrike" cap="none">
                <a:solidFill>
                  <a:srgbClr val="A5A298"/>
                </a:solidFill>
                <a:latin typeface="Verdana"/>
                <a:ea typeface="Verdana"/>
                <a:cs typeface="Verdana"/>
                <a:sym typeface="Verdana"/>
              </a:defRPr>
            </a:lvl1pPr>
            <a:lvl2pPr marL="457200" marR="0" lvl="1"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L="2286000" marR="0" lvl="5"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L="2743200" marR="0" lvl="6"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L="3200400" marR="0" lvl="7"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L="3657600" marR="0" lvl="8"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65" name="Google Shape;165;p37"/>
          <p:cNvSpPr txBox="1">
            <a:spLocks noGrp="1"/>
          </p:cNvSpPr>
          <p:nvPr>
            <p:ph type="sldNum" idx="12"/>
          </p:nvPr>
        </p:nvSpPr>
        <p:spPr>
          <a:xfrm>
            <a:off x="8348328" y="4583906"/>
            <a:ext cx="457200" cy="2739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i="0" u="none" strike="noStrike" cap="none">
                <a:solidFill>
                  <a:srgbClr val="A5A298"/>
                </a:solidFill>
                <a:latin typeface="Verdana"/>
                <a:ea typeface="Verdana"/>
                <a:cs typeface="Verdana"/>
                <a:sym typeface="Verdana"/>
              </a:defRPr>
            </a:lvl1pPr>
            <a:lvl2pPr marL="0" marR="0" lvl="1" indent="0" algn="r" rtl="0">
              <a:spcBef>
                <a:spcPts val="0"/>
              </a:spcBef>
              <a:buNone/>
              <a:defRPr sz="1000" b="0" i="0" u="none" strike="noStrike" cap="none">
                <a:solidFill>
                  <a:srgbClr val="A5A298"/>
                </a:solidFill>
                <a:latin typeface="Verdana"/>
                <a:ea typeface="Verdana"/>
                <a:cs typeface="Verdana"/>
                <a:sym typeface="Verdana"/>
              </a:defRPr>
            </a:lvl2pPr>
            <a:lvl3pPr marL="0" marR="0" lvl="2" indent="0" algn="r" rtl="0">
              <a:spcBef>
                <a:spcPts val="0"/>
              </a:spcBef>
              <a:buNone/>
              <a:defRPr sz="1000" b="0" i="0" u="none" strike="noStrike" cap="none">
                <a:solidFill>
                  <a:srgbClr val="A5A298"/>
                </a:solidFill>
                <a:latin typeface="Verdana"/>
                <a:ea typeface="Verdana"/>
                <a:cs typeface="Verdana"/>
                <a:sym typeface="Verdana"/>
              </a:defRPr>
            </a:lvl3pPr>
            <a:lvl4pPr marL="0" marR="0" lvl="3" indent="0" algn="r" rtl="0">
              <a:spcBef>
                <a:spcPts val="0"/>
              </a:spcBef>
              <a:buNone/>
              <a:defRPr sz="1000" b="0" i="0" u="none" strike="noStrike" cap="none">
                <a:solidFill>
                  <a:srgbClr val="A5A298"/>
                </a:solidFill>
                <a:latin typeface="Verdana"/>
                <a:ea typeface="Verdana"/>
                <a:cs typeface="Verdana"/>
                <a:sym typeface="Verdana"/>
              </a:defRPr>
            </a:lvl4pPr>
            <a:lvl5pPr marL="0" marR="0" lvl="4" indent="0" algn="r" rtl="0">
              <a:spcBef>
                <a:spcPts val="0"/>
              </a:spcBef>
              <a:buNone/>
              <a:defRPr sz="1000" b="0" i="0" u="none" strike="noStrike" cap="none">
                <a:solidFill>
                  <a:srgbClr val="A5A298"/>
                </a:solidFill>
                <a:latin typeface="Verdana"/>
                <a:ea typeface="Verdana"/>
                <a:cs typeface="Verdana"/>
                <a:sym typeface="Verdana"/>
              </a:defRPr>
            </a:lvl5pPr>
            <a:lvl6pPr marL="0" marR="0" lvl="5" indent="0" algn="r" rtl="0">
              <a:spcBef>
                <a:spcPts val="0"/>
              </a:spcBef>
              <a:buNone/>
              <a:defRPr sz="1000" b="0" i="0" u="none" strike="noStrike" cap="none">
                <a:solidFill>
                  <a:srgbClr val="A5A298"/>
                </a:solidFill>
                <a:latin typeface="Verdana"/>
                <a:ea typeface="Verdana"/>
                <a:cs typeface="Verdana"/>
                <a:sym typeface="Verdana"/>
              </a:defRPr>
            </a:lvl6pPr>
            <a:lvl7pPr marL="0" marR="0" lvl="6" indent="0" algn="r" rtl="0">
              <a:spcBef>
                <a:spcPts val="0"/>
              </a:spcBef>
              <a:buNone/>
              <a:defRPr sz="1000" b="0" i="0" u="none" strike="noStrike" cap="none">
                <a:solidFill>
                  <a:srgbClr val="A5A298"/>
                </a:solidFill>
                <a:latin typeface="Verdana"/>
                <a:ea typeface="Verdana"/>
                <a:cs typeface="Verdana"/>
                <a:sym typeface="Verdana"/>
              </a:defRPr>
            </a:lvl7pPr>
            <a:lvl8pPr marL="0" marR="0" lvl="7" indent="0" algn="r" rtl="0">
              <a:spcBef>
                <a:spcPts val="0"/>
              </a:spcBef>
              <a:buNone/>
              <a:defRPr sz="1000" b="0" i="0" u="none" strike="noStrike" cap="none">
                <a:solidFill>
                  <a:srgbClr val="A5A298"/>
                </a:solidFill>
                <a:latin typeface="Verdana"/>
                <a:ea typeface="Verdana"/>
                <a:cs typeface="Verdana"/>
                <a:sym typeface="Verdana"/>
              </a:defRPr>
            </a:lvl8pPr>
            <a:lvl9pPr marL="0" marR="0" lvl="8" indent="0" algn="r" rtl="0">
              <a:spcBef>
                <a:spcPts val="0"/>
              </a:spcBef>
              <a:buNone/>
              <a:defRPr sz="1000" b="0" i="0" u="none" strike="noStrike" cap="none">
                <a:solidFill>
                  <a:srgbClr val="A5A29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490875"/>
            <a:ext cx="2808000" cy="3078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838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375599"/>
            <a:ext cx="4045200" cy="155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40" name="Google Shape;40;p9"/>
          <p:cNvSpPr txBox="1">
            <a:spLocks noGrp="1"/>
          </p:cNvSpPr>
          <p:nvPr>
            <p:ph type="subTitle" idx="1"/>
          </p:nvPr>
        </p:nvSpPr>
        <p:spPr>
          <a:xfrm>
            <a:off x="265500" y="2981125"/>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ame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marL="914400" lvl="1"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rtl="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Proxima Nova"/>
                <a:ea typeface="Proxima Nova"/>
                <a:cs typeface="Proxima Nova"/>
                <a:sym typeface="Proxima Nova"/>
              </a:defRPr>
            </a:lvl1pPr>
            <a:lvl2pPr lvl="1" algn="r" rtl="0">
              <a:buNone/>
              <a:defRPr sz="1000">
                <a:solidFill>
                  <a:schemeClr val="dk2"/>
                </a:solidFill>
                <a:latin typeface="Proxima Nova"/>
                <a:ea typeface="Proxima Nova"/>
                <a:cs typeface="Proxima Nova"/>
                <a:sym typeface="Proxima Nova"/>
              </a:defRPr>
            </a:lvl2pPr>
            <a:lvl3pPr lvl="2" algn="r" rtl="0">
              <a:buNone/>
              <a:defRPr sz="1000">
                <a:solidFill>
                  <a:schemeClr val="dk2"/>
                </a:solidFill>
                <a:latin typeface="Proxima Nova"/>
                <a:ea typeface="Proxima Nova"/>
                <a:cs typeface="Proxima Nova"/>
                <a:sym typeface="Proxima Nova"/>
              </a:defRPr>
            </a:lvl3pPr>
            <a:lvl4pPr lvl="3" algn="r" rtl="0">
              <a:buNone/>
              <a:defRPr sz="1000">
                <a:solidFill>
                  <a:schemeClr val="dk2"/>
                </a:solidFill>
                <a:latin typeface="Proxima Nova"/>
                <a:ea typeface="Proxima Nova"/>
                <a:cs typeface="Proxima Nova"/>
                <a:sym typeface="Proxima Nova"/>
              </a:defRPr>
            </a:lvl4pPr>
            <a:lvl5pPr lvl="4" algn="r" rtl="0">
              <a:buNone/>
              <a:defRPr sz="1000">
                <a:solidFill>
                  <a:schemeClr val="dk2"/>
                </a:solidFill>
                <a:latin typeface="Proxima Nova"/>
                <a:ea typeface="Proxima Nova"/>
                <a:cs typeface="Proxima Nova"/>
                <a:sym typeface="Proxima Nova"/>
              </a:defRPr>
            </a:lvl5pPr>
            <a:lvl6pPr lvl="5" algn="r" rtl="0">
              <a:buNone/>
              <a:defRPr sz="1000">
                <a:solidFill>
                  <a:schemeClr val="dk2"/>
                </a:solidFill>
                <a:latin typeface="Proxima Nova"/>
                <a:ea typeface="Proxima Nova"/>
                <a:cs typeface="Proxima Nova"/>
                <a:sym typeface="Proxima Nova"/>
              </a:defRPr>
            </a:lvl6pPr>
            <a:lvl7pPr lvl="6" algn="r" rtl="0">
              <a:buNone/>
              <a:defRPr sz="1000">
                <a:solidFill>
                  <a:schemeClr val="dk2"/>
                </a:solidFill>
                <a:latin typeface="Proxima Nova"/>
                <a:ea typeface="Proxima Nova"/>
                <a:cs typeface="Proxima Nova"/>
                <a:sym typeface="Proxima Nova"/>
              </a:defRPr>
            </a:lvl7pPr>
            <a:lvl8pPr lvl="7" algn="r" rtl="0">
              <a:buNone/>
              <a:defRPr sz="1000">
                <a:solidFill>
                  <a:schemeClr val="dk2"/>
                </a:solidFill>
                <a:latin typeface="Proxima Nova"/>
                <a:ea typeface="Proxima Nova"/>
                <a:cs typeface="Proxima Nova"/>
                <a:sym typeface="Proxima Nova"/>
              </a:defRPr>
            </a:lvl8pPr>
            <a:lvl9pPr lvl="8" algn="r" rtl="0">
              <a:buNone/>
              <a:defRPr sz="1000">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54" name="Google Shape;54;p13"/>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55" name="Google Shape;55;p13"/>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Lato"/>
                <a:ea typeface="Lato"/>
                <a:cs typeface="Lato"/>
                <a:sym typeface="Lato"/>
              </a:defRPr>
            </a:lvl1pPr>
            <a:lvl2pPr lvl="1" algn="r" rtl="0">
              <a:buNone/>
              <a:defRPr sz="1000">
                <a:solidFill>
                  <a:schemeClr val="dk2"/>
                </a:solidFill>
                <a:latin typeface="Lato"/>
                <a:ea typeface="Lato"/>
                <a:cs typeface="Lato"/>
                <a:sym typeface="Lato"/>
              </a:defRPr>
            </a:lvl2pPr>
            <a:lvl3pPr lvl="2" algn="r" rtl="0">
              <a:buNone/>
              <a:defRPr sz="1000">
                <a:solidFill>
                  <a:schemeClr val="dk2"/>
                </a:solidFill>
                <a:latin typeface="Lato"/>
                <a:ea typeface="Lato"/>
                <a:cs typeface="Lato"/>
                <a:sym typeface="Lato"/>
              </a:defRPr>
            </a:lvl3pPr>
            <a:lvl4pPr lvl="3" algn="r" rtl="0">
              <a:buNone/>
              <a:defRPr sz="1000">
                <a:solidFill>
                  <a:schemeClr val="dk2"/>
                </a:solidFill>
                <a:latin typeface="Lato"/>
                <a:ea typeface="Lato"/>
                <a:cs typeface="Lato"/>
                <a:sym typeface="Lato"/>
              </a:defRPr>
            </a:lvl4pPr>
            <a:lvl5pPr lvl="4" algn="r" rtl="0">
              <a:buNone/>
              <a:defRPr sz="1000">
                <a:solidFill>
                  <a:schemeClr val="dk2"/>
                </a:solidFill>
                <a:latin typeface="Lato"/>
                <a:ea typeface="Lato"/>
                <a:cs typeface="Lato"/>
                <a:sym typeface="Lato"/>
              </a:defRPr>
            </a:lvl5pPr>
            <a:lvl6pPr lvl="5" algn="r" rtl="0">
              <a:buNone/>
              <a:defRPr sz="1000">
                <a:solidFill>
                  <a:schemeClr val="dk2"/>
                </a:solidFill>
                <a:latin typeface="Lato"/>
                <a:ea typeface="Lato"/>
                <a:cs typeface="Lato"/>
                <a:sym typeface="Lato"/>
              </a:defRPr>
            </a:lvl6pPr>
            <a:lvl7pPr lvl="6" algn="r" rtl="0">
              <a:buNone/>
              <a:defRPr sz="1000">
                <a:solidFill>
                  <a:schemeClr val="dk2"/>
                </a:solidFill>
                <a:latin typeface="Lato"/>
                <a:ea typeface="Lato"/>
                <a:cs typeface="Lato"/>
                <a:sym typeface="Lato"/>
              </a:defRPr>
            </a:lvl7pPr>
            <a:lvl8pPr lvl="7" algn="r" rtl="0">
              <a:buNone/>
              <a:defRPr sz="1000">
                <a:solidFill>
                  <a:schemeClr val="dk2"/>
                </a:solidFill>
                <a:latin typeface="Lato"/>
                <a:ea typeface="Lato"/>
                <a:cs typeface="Lato"/>
                <a:sym typeface="Lato"/>
              </a:defRPr>
            </a:lvl8pPr>
            <a:lvl9pPr lvl="8" algn="r" rtl="0">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17" name="Google Shape;117;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18" name="Google Shape;118;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hyperlink" Target="https://drive.google.com/file/d/1KBfAghsqJaWVrV1c2Q5JcWAVZ-hx5wrb/view?usp=sharing"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hyperlink" Target="https://drive.google.com/file/d/1KBfAghsqJaWVrV1c2Q5JcWAVZ-hx5wrb/view?usp=sharing"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hyperlink" Target="https://www.facebook.com/YeOldeHistoryShoppe/" TargetMode="External"/><Relationship Id="rId3" Type="http://schemas.openxmlformats.org/officeDocument/2006/relationships/hyperlink" Target="mailto:yeoldeUShistoryshoppe@gmail.com" TargetMode="External"/><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hyperlink" Target="https://www.instagram.com/yeoldehistoryshoppe/" TargetMode="External"/><Relationship Id="rId5" Type="http://schemas.openxmlformats.org/officeDocument/2006/relationships/hyperlink" Target="https://yeoldehistoryshoppe.ck.page/b02f80ee93" TargetMode="Externa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s://drive.google.com/file/d/1KBfAghsqJaWVrV1c2Q5JcWAVZ-hx5wrb/view?usp=sharing"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aWxvfkFbKy0"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94F7F"/>
        </a:solidFill>
        <a:effectLst/>
      </p:bgPr>
    </p:bg>
    <p:spTree>
      <p:nvGrpSpPr>
        <p:cNvPr id="1" name="Shape 169"/>
        <p:cNvGrpSpPr/>
        <p:nvPr/>
      </p:nvGrpSpPr>
      <p:grpSpPr>
        <a:xfrm>
          <a:off x="0" y="0"/>
          <a:ext cx="0" cy="0"/>
          <a:chOff x="0" y="0"/>
          <a:chExt cx="0" cy="0"/>
        </a:xfrm>
      </p:grpSpPr>
      <p:pic>
        <p:nvPicPr>
          <p:cNvPr id="170" name="Google Shape;170;p38"/>
          <p:cNvPicPr preferRelativeResize="0"/>
          <p:nvPr/>
        </p:nvPicPr>
        <p:blipFill rotWithShape="1">
          <a:blip r:embed="rId3">
            <a:alphaModFix/>
          </a:blip>
          <a:srcRect b="17403"/>
          <a:stretch/>
        </p:blipFill>
        <p:spPr>
          <a:xfrm>
            <a:off x="1542603" y="69650"/>
            <a:ext cx="6058784" cy="50041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7"/>
          <p:cNvSpPr txBox="1">
            <a:spLocks noGrp="1"/>
          </p:cNvSpPr>
          <p:nvPr>
            <p:ph type="title"/>
          </p:nvPr>
        </p:nvSpPr>
        <p:spPr>
          <a:xfrm>
            <a:off x="83100" y="-12175"/>
            <a:ext cx="2973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C0000"/>
                </a:solidFill>
                <a:latin typeface="Lilita One"/>
                <a:ea typeface="Lilita One"/>
                <a:cs typeface="Lilita One"/>
                <a:sym typeface="Lilita One"/>
              </a:rPr>
              <a:t>SPANISH</a:t>
            </a:r>
            <a:endParaRPr>
              <a:solidFill>
                <a:srgbClr val="CC0000"/>
              </a:solidFill>
              <a:latin typeface="Lilita One"/>
              <a:ea typeface="Lilita One"/>
              <a:cs typeface="Lilita One"/>
              <a:sym typeface="Lilita One"/>
            </a:endParaRPr>
          </a:p>
        </p:txBody>
      </p:sp>
      <p:sp>
        <p:nvSpPr>
          <p:cNvPr id="241" name="Google Shape;241;p47"/>
          <p:cNvSpPr txBox="1">
            <a:spLocks noGrp="1"/>
          </p:cNvSpPr>
          <p:nvPr>
            <p:ph type="body" idx="1"/>
          </p:nvPr>
        </p:nvSpPr>
        <p:spPr>
          <a:xfrm>
            <a:off x="197400" y="408125"/>
            <a:ext cx="27447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a:latin typeface="Oswald"/>
                <a:ea typeface="Oswald"/>
                <a:cs typeface="Oswald"/>
                <a:sym typeface="Oswald"/>
              </a:rPr>
              <a:t>Conquistadors </a:t>
            </a:r>
            <a:endParaRPr sz="1600">
              <a:latin typeface="Oswald"/>
              <a:ea typeface="Oswald"/>
              <a:cs typeface="Oswald"/>
              <a:sym typeface="Oswald"/>
            </a:endParaRPr>
          </a:p>
          <a:p>
            <a:pPr marL="0" lvl="0" indent="0" algn="l" rtl="0">
              <a:lnSpc>
                <a:spcPct val="100000"/>
              </a:lnSpc>
              <a:spcBef>
                <a:spcPts val="1600"/>
              </a:spcBef>
              <a:spcAft>
                <a:spcPts val="0"/>
              </a:spcAft>
              <a:buNone/>
            </a:pPr>
            <a:r>
              <a:rPr lang="en" sz="1600">
                <a:latin typeface="Oswald"/>
                <a:ea typeface="Oswald"/>
                <a:cs typeface="Oswald"/>
                <a:sym typeface="Oswald"/>
              </a:rPr>
              <a:t>subdued the Aztec, Maya &amp; Inca</a:t>
            </a:r>
            <a:endParaRPr sz="1600">
              <a:latin typeface="Oswald"/>
              <a:ea typeface="Oswald"/>
              <a:cs typeface="Oswald"/>
              <a:sym typeface="Oswald"/>
            </a:endParaRPr>
          </a:p>
          <a:p>
            <a:pPr marL="0" lvl="0" indent="0" algn="l" rtl="0">
              <a:lnSpc>
                <a:spcPct val="100000"/>
              </a:lnSpc>
              <a:spcBef>
                <a:spcPts val="1600"/>
              </a:spcBef>
              <a:spcAft>
                <a:spcPts val="0"/>
              </a:spcAft>
              <a:buNone/>
            </a:pPr>
            <a:r>
              <a:rPr lang="en" sz="1600">
                <a:latin typeface="Oswald"/>
                <a:ea typeface="Oswald"/>
                <a:cs typeface="Oswald"/>
                <a:sym typeface="Oswald"/>
              </a:rPr>
              <a:t>Established the </a:t>
            </a:r>
            <a:r>
              <a:rPr lang="en" sz="1600" b="1">
                <a:solidFill>
                  <a:srgbClr val="CC0000"/>
                </a:solidFill>
                <a:latin typeface="Oswald"/>
                <a:ea typeface="Oswald"/>
                <a:cs typeface="Oswald"/>
                <a:sym typeface="Oswald"/>
              </a:rPr>
              <a:t>encomienda </a:t>
            </a:r>
            <a:r>
              <a:rPr lang="en" sz="1600">
                <a:latin typeface="Oswald"/>
                <a:ea typeface="Oswald"/>
                <a:cs typeface="Oswald"/>
                <a:sym typeface="Oswald"/>
              </a:rPr>
              <a:t>system - the crown granted landowners rights to native labor in exchange for promises that they would Christianize them</a:t>
            </a:r>
            <a:endParaRPr sz="1600">
              <a:latin typeface="Oswald"/>
              <a:ea typeface="Oswald"/>
              <a:cs typeface="Oswald"/>
              <a:sym typeface="Oswald"/>
            </a:endParaRPr>
          </a:p>
          <a:p>
            <a:pPr marL="0" lvl="0" indent="0" algn="l" rtl="0">
              <a:lnSpc>
                <a:spcPct val="100000"/>
              </a:lnSpc>
              <a:spcBef>
                <a:spcPts val="1600"/>
              </a:spcBef>
              <a:spcAft>
                <a:spcPts val="1600"/>
              </a:spcAft>
              <a:buNone/>
            </a:pPr>
            <a:r>
              <a:rPr lang="en" sz="1600">
                <a:latin typeface="Oswald"/>
                <a:ea typeface="Oswald"/>
                <a:cs typeface="Oswald"/>
                <a:sym typeface="Oswald"/>
              </a:rPr>
              <a:t>Intermarriage common (</a:t>
            </a:r>
            <a:r>
              <a:rPr lang="en" sz="1600" b="1">
                <a:solidFill>
                  <a:srgbClr val="CC0000"/>
                </a:solidFill>
                <a:latin typeface="Oswald"/>
                <a:ea typeface="Oswald"/>
                <a:cs typeface="Oswald"/>
                <a:sym typeface="Oswald"/>
              </a:rPr>
              <a:t>Mestizos</a:t>
            </a:r>
            <a:r>
              <a:rPr lang="en" sz="1600">
                <a:latin typeface="Oswald"/>
                <a:ea typeface="Oswald"/>
                <a:cs typeface="Oswald"/>
                <a:sym typeface="Oswald"/>
              </a:rPr>
              <a:t>) </a:t>
            </a:r>
            <a:endParaRPr sz="1600">
              <a:latin typeface="Oswald"/>
              <a:ea typeface="Oswald"/>
              <a:cs typeface="Oswald"/>
              <a:sym typeface="Oswald"/>
            </a:endParaRPr>
          </a:p>
        </p:txBody>
      </p:sp>
      <p:sp>
        <p:nvSpPr>
          <p:cNvPr id="242" name="Google Shape;242;p47"/>
          <p:cNvSpPr txBox="1">
            <a:spLocks noGrp="1"/>
          </p:cNvSpPr>
          <p:nvPr>
            <p:ph type="title"/>
          </p:nvPr>
        </p:nvSpPr>
        <p:spPr>
          <a:xfrm>
            <a:off x="3223650" y="-12175"/>
            <a:ext cx="2973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C0000"/>
                </a:solidFill>
                <a:latin typeface="Lilita One"/>
                <a:ea typeface="Lilita One"/>
                <a:cs typeface="Lilita One"/>
                <a:sym typeface="Lilita One"/>
              </a:rPr>
              <a:t>FRENCH</a:t>
            </a:r>
            <a:endParaRPr>
              <a:solidFill>
                <a:srgbClr val="CC0000"/>
              </a:solidFill>
              <a:latin typeface="Lilita One"/>
              <a:ea typeface="Lilita One"/>
              <a:cs typeface="Lilita One"/>
              <a:sym typeface="Lilita One"/>
            </a:endParaRPr>
          </a:p>
        </p:txBody>
      </p:sp>
      <p:sp>
        <p:nvSpPr>
          <p:cNvPr id="243" name="Google Shape;243;p47"/>
          <p:cNvSpPr txBox="1">
            <a:spLocks noGrp="1"/>
          </p:cNvSpPr>
          <p:nvPr>
            <p:ph type="title"/>
          </p:nvPr>
        </p:nvSpPr>
        <p:spPr>
          <a:xfrm>
            <a:off x="6409275" y="-12175"/>
            <a:ext cx="2575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C0000"/>
                </a:solidFill>
                <a:latin typeface="Lilita One"/>
                <a:ea typeface="Lilita One"/>
                <a:cs typeface="Lilita One"/>
                <a:sym typeface="Lilita One"/>
              </a:rPr>
              <a:t>DUTCH</a:t>
            </a:r>
            <a:endParaRPr>
              <a:solidFill>
                <a:srgbClr val="CC0000"/>
              </a:solidFill>
              <a:latin typeface="Lilita One"/>
              <a:ea typeface="Lilita One"/>
              <a:cs typeface="Lilita One"/>
              <a:sym typeface="Lilita One"/>
            </a:endParaRPr>
          </a:p>
        </p:txBody>
      </p:sp>
      <p:sp>
        <p:nvSpPr>
          <p:cNvPr id="244" name="Google Shape;244;p47"/>
          <p:cNvSpPr txBox="1">
            <a:spLocks noGrp="1"/>
          </p:cNvSpPr>
          <p:nvPr>
            <p:ph type="body" idx="1"/>
          </p:nvPr>
        </p:nvSpPr>
        <p:spPr>
          <a:xfrm>
            <a:off x="3280800" y="408125"/>
            <a:ext cx="27447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a:solidFill>
                  <a:srgbClr val="666666"/>
                </a:solidFill>
                <a:latin typeface="Oswald"/>
                <a:ea typeface="Oswald"/>
                <a:cs typeface="Oswald"/>
                <a:sym typeface="Oswald"/>
              </a:rPr>
              <a:t>Fur trappers</a:t>
            </a:r>
            <a:endParaRPr sz="1600">
              <a:solidFill>
                <a:srgbClr val="666666"/>
              </a:solidFill>
              <a:latin typeface="Oswald"/>
              <a:ea typeface="Oswald"/>
              <a:cs typeface="Oswald"/>
              <a:sym typeface="Oswald"/>
            </a:endParaRPr>
          </a:p>
          <a:p>
            <a:pPr marL="0" lvl="0" indent="0" algn="l" rtl="0">
              <a:lnSpc>
                <a:spcPct val="100000"/>
              </a:lnSpc>
              <a:spcBef>
                <a:spcPts val="1600"/>
              </a:spcBef>
              <a:spcAft>
                <a:spcPts val="0"/>
              </a:spcAft>
              <a:buNone/>
            </a:pPr>
            <a:r>
              <a:rPr lang="en" sz="1600">
                <a:solidFill>
                  <a:srgbClr val="666666"/>
                </a:solidFill>
                <a:latin typeface="Oswald"/>
                <a:ea typeface="Oswald"/>
                <a:cs typeface="Oswald"/>
                <a:sym typeface="Oswald"/>
              </a:rPr>
              <a:t>Single men - made alliances with and married Native Americans</a:t>
            </a:r>
            <a:endParaRPr sz="1600">
              <a:solidFill>
                <a:srgbClr val="666666"/>
              </a:solidFill>
              <a:latin typeface="Oswald"/>
              <a:ea typeface="Oswald"/>
              <a:cs typeface="Oswald"/>
              <a:sym typeface="Oswald"/>
            </a:endParaRPr>
          </a:p>
          <a:p>
            <a:pPr marL="0" lvl="0" indent="0" algn="l" rtl="0">
              <a:lnSpc>
                <a:spcPct val="100000"/>
              </a:lnSpc>
              <a:spcBef>
                <a:spcPts val="1600"/>
              </a:spcBef>
              <a:spcAft>
                <a:spcPts val="0"/>
              </a:spcAft>
              <a:buNone/>
            </a:pPr>
            <a:r>
              <a:rPr lang="en" sz="1600" b="1">
                <a:solidFill>
                  <a:srgbClr val="CC0000"/>
                </a:solidFill>
                <a:latin typeface="Oswald"/>
                <a:ea typeface="Oswald"/>
                <a:cs typeface="Oswald"/>
                <a:sym typeface="Oswald"/>
              </a:rPr>
              <a:t>Jesuit missionaries </a:t>
            </a:r>
            <a:r>
              <a:rPr lang="en" sz="1600">
                <a:solidFill>
                  <a:srgbClr val="666666"/>
                </a:solidFill>
                <a:latin typeface="Oswald"/>
                <a:ea typeface="Oswald"/>
                <a:cs typeface="Oswald"/>
                <a:sym typeface="Oswald"/>
              </a:rPr>
              <a:t>attempted to Christianize</a:t>
            </a:r>
            <a:endParaRPr sz="1600">
              <a:solidFill>
                <a:srgbClr val="666666"/>
              </a:solidFill>
              <a:latin typeface="Oswald"/>
              <a:ea typeface="Oswald"/>
              <a:cs typeface="Oswald"/>
              <a:sym typeface="Oswald"/>
            </a:endParaRPr>
          </a:p>
          <a:p>
            <a:pPr marL="0" lvl="0" indent="0" algn="l" rtl="0">
              <a:lnSpc>
                <a:spcPct val="100000"/>
              </a:lnSpc>
              <a:spcBef>
                <a:spcPts val="1600"/>
              </a:spcBef>
              <a:spcAft>
                <a:spcPts val="1600"/>
              </a:spcAft>
              <a:buNone/>
            </a:pPr>
            <a:r>
              <a:rPr lang="en" sz="1600">
                <a:solidFill>
                  <a:srgbClr val="666666"/>
                </a:solidFill>
                <a:latin typeface="Oswald"/>
                <a:ea typeface="Oswald"/>
                <a:cs typeface="Oswald"/>
                <a:sym typeface="Oswald"/>
              </a:rPr>
              <a:t>Primarily in Canada &amp; West of the Appalachians (</a:t>
            </a:r>
            <a:r>
              <a:rPr lang="en" sz="1600" b="1">
                <a:solidFill>
                  <a:srgbClr val="CC0000"/>
                </a:solidFill>
                <a:latin typeface="Oswald"/>
                <a:ea typeface="Oswald"/>
                <a:cs typeface="Oswald"/>
                <a:sym typeface="Oswald"/>
              </a:rPr>
              <a:t>Quebec</a:t>
            </a:r>
            <a:r>
              <a:rPr lang="en" sz="1600">
                <a:solidFill>
                  <a:srgbClr val="666666"/>
                </a:solidFill>
                <a:latin typeface="Oswald"/>
                <a:ea typeface="Oswald"/>
                <a:cs typeface="Oswald"/>
                <a:sym typeface="Oswald"/>
              </a:rPr>
              <a:t> City est. 1608 </a:t>
            </a:r>
            <a:r>
              <a:rPr lang="en" sz="1600">
                <a:solidFill>
                  <a:srgbClr val="666666"/>
                </a:solidFill>
                <a:highlight>
                  <a:srgbClr val="FFFFFF"/>
                </a:highlight>
                <a:latin typeface="Oswald"/>
                <a:ea typeface="Oswald"/>
                <a:cs typeface="Oswald"/>
                <a:sym typeface="Oswald"/>
              </a:rPr>
              <a:t> by Samuel de Champlain</a:t>
            </a:r>
            <a:r>
              <a:rPr lang="en" sz="1600">
                <a:solidFill>
                  <a:srgbClr val="666666"/>
                </a:solidFill>
                <a:latin typeface="Oswald"/>
                <a:ea typeface="Oswald"/>
                <a:cs typeface="Oswald"/>
                <a:sym typeface="Oswald"/>
              </a:rPr>
              <a:t>)</a:t>
            </a:r>
            <a:endParaRPr sz="1600">
              <a:solidFill>
                <a:srgbClr val="666666"/>
              </a:solidFill>
              <a:latin typeface="Oswald"/>
              <a:ea typeface="Oswald"/>
              <a:cs typeface="Oswald"/>
              <a:sym typeface="Oswald"/>
            </a:endParaRPr>
          </a:p>
        </p:txBody>
      </p:sp>
      <p:sp>
        <p:nvSpPr>
          <p:cNvPr id="245" name="Google Shape;245;p47"/>
          <p:cNvSpPr txBox="1">
            <a:spLocks noGrp="1"/>
          </p:cNvSpPr>
          <p:nvPr>
            <p:ph type="body" idx="1"/>
          </p:nvPr>
        </p:nvSpPr>
        <p:spPr>
          <a:xfrm>
            <a:off x="6364200" y="408125"/>
            <a:ext cx="27447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a:solidFill>
                  <a:srgbClr val="666666"/>
                </a:solidFill>
                <a:latin typeface="Oswald"/>
                <a:ea typeface="Oswald"/>
                <a:cs typeface="Oswald"/>
                <a:sym typeface="Oswald"/>
              </a:rPr>
              <a:t>Traders</a:t>
            </a:r>
            <a:endParaRPr sz="1600">
              <a:solidFill>
                <a:srgbClr val="666666"/>
              </a:solidFill>
              <a:latin typeface="Oswald"/>
              <a:ea typeface="Oswald"/>
              <a:cs typeface="Oswald"/>
              <a:sym typeface="Oswald"/>
            </a:endParaRPr>
          </a:p>
          <a:p>
            <a:pPr marL="0" lvl="0" indent="0" algn="l" rtl="0">
              <a:lnSpc>
                <a:spcPct val="100000"/>
              </a:lnSpc>
              <a:spcBef>
                <a:spcPts val="1600"/>
              </a:spcBef>
              <a:spcAft>
                <a:spcPts val="0"/>
              </a:spcAft>
              <a:buNone/>
            </a:pPr>
            <a:r>
              <a:rPr lang="en" sz="1600">
                <a:solidFill>
                  <a:srgbClr val="666666"/>
                </a:solidFill>
                <a:latin typeface="Oswald"/>
                <a:ea typeface="Oswald"/>
                <a:cs typeface="Oswald"/>
                <a:sym typeface="Oswald"/>
              </a:rPr>
              <a:t>Settled in New Amsterdam (est. by the </a:t>
            </a:r>
            <a:r>
              <a:rPr lang="en" sz="1600" b="1">
                <a:solidFill>
                  <a:srgbClr val="CC0000"/>
                </a:solidFill>
                <a:latin typeface="Oswald"/>
                <a:ea typeface="Oswald"/>
                <a:cs typeface="Oswald"/>
                <a:sym typeface="Oswald"/>
              </a:rPr>
              <a:t>Dutch West India Company</a:t>
            </a:r>
            <a:r>
              <a:rPr lang="en" sz="1600">
                <a:solidFill>
                  <a:srgbClr val="666666"/>
                </a:solidFill>
                <a:latin typeface="Oswald"/>
                <a:ea typeface="Oswald"/>
                <a:cs typeface="Oswald"/>
                <a:sym typeface="Oswald"/>
              </a:rPr>
              <a:t> in 1629)</a:t>
            </a:r>
            <a:endParaRPr sz="1600">
              <a:solidFill>
                <a:srgbClr val="666666"/>
              </a:solidFill>
              <a:latin typeface="Oswald"/>
              <a:ea typeface="Oswald"/>
              <a:cs typeface="Oswald"/>
              <a:sym typeface="Oswald"/>
            </a:endParaRPr>
          </a:p>
          <a:p>
            <a:pPr marL="0" lvl="0" indent="0" algn="l" rtl="0">
              <a:lnSpc>
                <a:spcPct val="100000"/>
              </a:lnSpc>
              <a:spcBef>
                <a:spcPts val="1600"/>
              </a:spcBef>
              <a:spcAft>
                <a:spcPts val="0"/>
              </a:spcAft>
              <a:buNone/>
            </a:pPr>
            <a:r>
              <a:rPr lang="en" sz="1600">
                <a:solidFill>
                  <a:srgbClr val="666666"/>
                </a:solidFill>
                <a:latin typeface="Oswald"/>
                <a:ea typeface="Oswald"/>
                <a:cs typeface="Oswald"/>
                <a:sym typeface="Oswald"/>
              </a:rPr>
              <a:t>Dutch governor Peter Minuit formally “purchased” Manhattan from the local tribe for $24</a:t>
            </a:r>
            <a:endParaRPr sz="1600">
              <a:solidFill>
                <a:srgbClr val="666666"/>
              </a:solidFill>
              <a:latin typeface="Oswald"/>
              <a:ea typeface="Oswald"/>
              <a:cs typeface="Oswald"/>
              <a:sym typeface="Oswald"/>
            </a:endParaRPr>
          </a:p>
          <a:p>
            <a:pPr marL="0" lvl="0" indent="0" algn="l" rtl="0">
              <a:lnSpc>
                <a:spcPct val="100000"/>
              </a:lnSpc>
              <a:spcBef>
                <a:spcPts val="1600"/>
              </a:spcBef>
              <a:spcAft>
                <a:spcPts val="1600"/>
              </a:spcAft>
              <a:buNone/>
            </a:pPr>
            <a:r>
              <a:rPr lang="en" sz="1600">
                <a:solidFill>
                  <a:srgbClr val="666666"/>
                </a:solidFill>
                <a:latin typeface="Oswald"/>
                <a:ea typeface="Oswald"/>
                <a:cs typeface="Oswald"/>
                <a:sym typeface="Oswald"/>
              </a:rPr>
              <a:t>1664 - Taken over by English → “New York”</a:t>
            </a:r>
            <a:endParaRPr sz="1600">
              <a:solidFill>
                <a:srgbClr val="666666"/>
              </a:solidFill>
              <a:latin typeface="Oswald"/>
              <a:ea typeface="Oswald"/>
              <a:cs typeface="Oswald"/>
              <a:sym typeface="Oswald"/>
            </a:endParaRPr>
          </a:p>
        </p:txBody>
      </p:sp>
      <p:pic>
        <p:nvPicPr>
          <p:cNvPr id="246" name="Google Shape;246;p47"/>
          <p:cNvPicPr preferRelativeResize="0"/>
          <p:nvPr/>
        </p:nvPicPr>
        <p:blipFill>
          <a:blip r:embed="rId3">
            <a:alphaModFix/>
          </a:blip>
          <a:stretch>
            <a:fillRect/>
          </a:stretch>
        </p:blipFill>
        <p:spPr>
          <a:xfrm>
            <a:off x="366597" y="3238705"/>
            <a:ext cx="2575500" cy="1904795"/>
          </a:xfrm>
          <a:prstGeom prst="rect">
            <a:avLst/>
          </a:prstGeom>
          <a:noFill/>
          <a:ln>
            <a:noFill/>
          </a:ln>
        </p:spPr>
      </p:pic>
      <p:pic>
        <p:nvPicPr>
          <p:cNvPr id="247" name="Google Shape;247;p47"/>
          <p:cNvPicPr preferRelativeResize="0"/>
          <p:nvPr/>
        </p:nvPicPr>
        <p:blipFill>
          <a:blip r:embed="rId4">
            <a:alphaModFix/>
          </a:blip>
          <a:stretch>
            <a:fillRect/>
          </a:stretch>
        </p:blipFill>
        <p:spPr>
          <a:xfrm>
            <a:off x="3703450" y="3260850"/>
            <a:ext cx="1899399" cy="1860500"/>
          </a:xfrm>
          <a:prstGeom prst="rect">
            <a:avLst/>
          </a:prstGeom>
          <a:noFill/>
          <a:ln>
            <a:noFill/>
          </a:ln>
        </p:spPr>
      </p:pic>
      <p:pic>
        <p:nvPicPr>
          <p:cNvPr id="248" name="Google Shape;248;p47"/>
          <p:cNvPicPr preferRelativeResize="0"/>
          <p:nvPr/>
        </p:nvPicPr>
        <p:blipFill rotWithShape="1">
          <a:blip r:embed="rId5">
            <a:alphaModFix/>
          </a:blip>
          <a:srcRect t="21191" b="21426"/>
          <a:stretch/>
        </p:blipFill>
        <p:spPr>
          <a:xfrm>
            <a:off x="6786850" y="3464489"/>
            <a:ext cx="1899399" cy="145322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8"/>
          <p:cNvSpPr txBox="1">
            <a:spLocks noGrp="1"/>
          </p:cNvSpPr>
          <p:nvPr>
            <p:ph type="title"/>
          </p:nvPr>
        </p:nvSpPr>
        <p:spPr>
          <a:xfrm>
            <a:off x="83100" y="-12175"/>
            <a:ext cx="5579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C0000"/>
                </a:solidFill>
                <a:latin typeface="Lilita One"/>
                <a:ea typeface="Lilita One"/>
                <a:cs typeface="Lilita One"/>
                <a:sym typeface="Lilita One"/>
              </a:rPr>
              <a:t>COLONIAL REGIONS</a:t>
            </a:r>
            <a:endParaRPr>
              <a:solidFill>
                <a:srgbClr val="CC0000"/>
              </a:solidFill>
              <a:latin typeface="Lilita One"/>
              <a:ea typeface="Lilita One"/>
              <a:cs typeface="Lilita One"/>
              <a:sym typeface="Lilita One"/>
            </a:endParaRPr>
          </a:p>
        </p:txBody>
      </p:sp>
      <p:sp>
        <p:nvSpPr>
          <p:cNvPr id="254" name="Google Shape;254;p48"/>
          <p:cNvSpPr txBox="1">
            <a:spLocks noGrp="1"/>
          </p:cNvSpPr>
          <p:nvPr>
            <p:ph type="body" idx="1"/>
          </p:nvPr>
        </p:nvSpPr>
        <p:spPr>
          <a:xfrm>
            <a:off x="163475" y="560525"/>
            <a:ext cx="47331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rgbClr val="CC0000"/>
                </a:solidFill>
                <a:latin typeface="Lilita One"/>
                <a:ea typeface="Lilita One"/>
                <a:cs typeface="Lilita One"/>
                <a:sym typeface="Lilita One"/>
              </a:rPr>
              <a:t>NEW ENGLAND </a:t>
            </a:r>
            <a:r>
              <a:rPr lang="en">
                <a:solidFill>
                  <a:srgbClr val="000000"/>
                </a:solidFill>
                <a:latin typeface="Oswald"/>
                <a:ea typeface="Oswald"/>
                <a:cs typeface="Oswald"/>
                <a:sym typeface="Oswald"/>
              </a:rPr>
              <a:t>- Puritan; settled by families; longer life expectancy--better climate and less disease; merchants &amp; artisans; subsistence farming </a:t>
            </a:r>
            <a:endParaRPr>
              <a:solidFill>
                <a:srgbClr val="000000"/>
              </a:solidFill>
              <a:latin typeface="Oswald"/>
              <a:ea typeface="Oswald"/>
              <a:cs typeface="Oswald"/>
              <a:sym typeface="Oswald"/>
            </a:endParaRPr>
          </a:p>
          <a:p>
            <a:pPr marL="0" lvl="0" indent="0" algn="l" rtl="0">
              <a:lnSpc>
                <a:spcPct val="100000"/>
              </a:lnSpc>
              <a:spcBef>
                <a:spcPts val="0"/>
              </a:spcBef>
              <a:spcAft>
                <a:spcPts val="0"/>
              </a:spcAft>
              <a:buNone/>
            </a:pPr>
            <a:endParaRPr>
              <a:solidFill>
                <a:srgbClr val="000000"/>
              </a:solidFill>
              <a:latin typeface="Oswald"/>
              <a:ea typeface="Oswald"/>
              <a:cs typeface="Oswald"/>
              <a:sym typeface="Oswald"/>
            </a:endParaRPr>
          </a:p>
          <a:p>
            <a:pPr marL="0" lvl="0" indent="0" algn="l" rtl="0">
              <a:lnSpc>
                <a:spcPct val="100000"/>
              </a:lnSpc>
              <a:spcBef>
                <a:spcPts val="0"/>
              </a:spcBef>
              <a:spcAft>
                <a:spcPts val="0"/>
              </a:spcAft>
              <a:buNone/>
            </a:pPr>
            <a:r>
              <a:rPr lang="en">
                <a:solidFill>
                  <a:srgbClr val="CC0000"/>
                </a:solidFill>
                <a:latin typeface="Lilita One"/>
                <a:ea typeface="Lilita One"/>
                <a:cs typeface="Lilita One"/>
                <a:sym typeface="Lilita One"/>
              </a:rPr>
              <a:t>MIDDLE COLONIES</a:t>
            </a:r>
            <a:r>
              <a:rPr lang="en">
                <a:solidFill>
                  <a:srgbClr val="CC0000"/>
                </a:solidFill>
                <a:latin typeface="Alfa Slab One"/>
                <a:ea typeface="Alfa Slab One"/>
                <a:cs typeface="Alfa Slab One"/>
                <a:sym typeface="Alfa Slab One"/>
              </a:rPr>
              <a:t> </a:t>
            </a:r>
            <a:r>
              <a:rPr lang="en">
                <a:solidFill>
                  <a:srgbClr val="000000"/>
                </a:solidFill>
                <a:latin typeface="Oswald"/>
                <a:ea typeface="Oswald"/>
                <a:cs typeface="Oswald"/>
                <a:sym typeface="Oswald"/>
              </a:rPr>
              <a:t>- “bread basket” but also trade in cities like NYC &amp; Philadelphia</a:t>
            </a:r>
            <a:endParaRPr>
              <a:solidFill>
                <a:srgbClr val="000000"/>
              </a:solidFill>
              <a:latin typeface="Oswald"/>
              <a:ea typeface="Oswald"/>
              <a:cs typeface="Oswald"/>
              <a:sym typeface="Oswald"/>
            </a:endParaRPr>
          </a:p>
          <a:p>
            <a:pPr marL="0" lvl="0" indent="0" algn="l" rtl="0">
              <a:lnSpc>
                <a:spcPct val="100000"/>
              </a:lnSpc>
              <a:spcBef>
                <a:spcPts val="0"/>
              </a:spcBef>
              <a:spcAft>
                <a:spcPts val="0"/>
              </a:spcAft>
              <a:buNone/>
            </a:pPr>
            <a:endParaRPr>
              <a:solidFill>
                <a:srgbClr val="CC0000"/>
              </a:solidFill>
              <a:latin typeface="Alfa Slab One"/>
              <a:ea typeface="Alfa Slab One"/>
              <a:cs typeface="Alfa Slab One"/>
              <a:sym typeface="Alfa Slab One"/>
            </a:endParaRPr>
          </a:p>
          <a:p>
            <a:pPr marL="0" lvl="0" indent="0" algn="l" rtl="0">
              <a:lnSpc>
                <a:spcPct val="100000"/>
              </a:lnSpc>
              <a:spcBef>
                <a:spcPts val="0"/>
              </a:spcBef>
              <a:spcAft>
                <a:spcPts val="0"/>
              </a:spcAft>
              <a:buNone/>
            </a:pPr>
            <a:r>
              <a:rPr lang="en">
                <a:solidFill>
                  <a:srgbClr val="CC0000"/>
                </a:solidFill>
                <a:latin typeface="Lilita One"/>
                <a:ea typeface="Lilita One"/>
                <a:cs typeface="Lilita One"/>
                <a:sym typeface="Lilita One"/>
              </a:rPr>
              <a:t>CHESAPEAKE</a:t>
            </a:r>
            <a:r>
              <a:rPr lang="en">
                <a:solidFill>
                  <a:srgbClr val="CC0000"/>
                </a:solidFill>
                <a:latin typeface="Alfa Slab One"/>
                <a:ea typeface="Alfa Slab One"/>
                <a:cs typeface="Alfa Slab One"/>
                <a:sym typeface="Alfa Slab One"/>
              </a:rPr>
              <a:t> </a:t>
            </a:r>
            <a:r>
              <a:rPr lang="en">
                <a:solidFill>
                  <a:srgbClr val="000000"/>
                </a:solidFill>
                <a:latin typeface="Oswald"/>
                <a:ea typeface="Oswald"/>
                <a:cs typeface="Oswald"/>
                <a:sym typeface="Oswald"/>
              </a:rPr>
              <a:t>- Virginia &amp; Maryland: tobacco farming but also trade on the coast.</a:t>
            </a:r>
            <a:endParaRPr>
              <a:solidFill>
                <a:srgbClr val="000000"/>
              </a:solidFill>
              <a:latin typeface="Oswald"/>
              <a:ea typeface="Oswald"/>
              <a:cs typeface="Oswald"/>
              <a:sym typeface="Oswald"/>
            </a:endParaRPr>
          </a:p>
          <a:p>
            <a:pPr marL="0" lvl="0" indent="0" algn="l" rtl="0">
              <a:lnSpc>
                <a:spcPct val="100000"/>
              </a:lnSpc>
              <a:spcBef>
                <a:spcPts val="0"/>
              </a:spcBef>
              <a:spcAft>
                <a:spcPts val="0"/>
              </a:spcAft>
              <a:buNone/>
            </a:pPr>
            <a:endParaRPr>
              <a:solidFill>
                <a:srgbClr val="000000"/>
              </a:solidFill>
              <a:latin typeface="Oswald"/>
              <a:ea typeface="Oswald"/>
              <a:cs typeface="Oswald"/>
              <a:sym typeface="Oswald"/>
            </a:endParaRPr>
          </a:p>
          <a:p>
            <a:pPr marL="0" lvl="0" indent="0" algn="l" rtl="0">
              <a:lnSpc>
                <a:spcPct val="100000"/>
              </a:lnSpc>
              <a:spcBef>
                <a:spcPts val="0"/>
              </a:spcBef>
              <a:spcAft>
                <a:spcPts val="0"/>
              </a:spcAft>
              <a:buNone/>
            </a:pPr>
            <a:r>
              <a:rPr lang="en">
                <a:solidFill>
                  <a:srgbClr val="CC0000"/>
                </a:solidFill>
                <a:latin typeface="Lilita One"/>
                <a:ea typeface="Lilita One"/>
                <a:cs typeface="Lilita One"/>
                <a:sym typeface="Lilita One"/>
              </a:rPr>
              <a:t>SOUTHERN COLONIES</a:t>
            </a:r>
            <a:r>
              <a:rPr lang="en">
                <a:solidFill>
                  <a:srgbClr val="CC0000"/>
                </a:solidFill>
                <a:latin typeface="Alfa Slab One"/>
                <a:ea typeface="Alfa Slab One"/>
                <a:cs typeface="Alfa Slab One"/>
                <a:sym typeface="Alfa Slab One"/>
              </a:rPr>
              <a:t> </a:t>
            </a:r>
            <a:r>
              <a:rPr lang="en">
                <a:solidFill>
                  <a:srgbClr val="000000"/>
                </a:solidFill>
                <a:latin typeface="Oswald"/>
                <a:ea typeface="Oswald"/>
                <a:cs typeface="Oswald"/>
                <a:sym typeface="Oswald"/>
              </a:rPr>
              <a:t>- Plantation-based; labor-intensive staple crops (rice, indigo, cotton); small number of elite plantation owners; majority small farmers</a:t>
            </a:r>
            <a:endParaRPr>
              <a:solidFill>
                <a:srgbClr val="000000"/>
              </a:solidFill>
              <a:latin typeface="Oswald"/>
              <a:ea typeface="Oswald"/>
              <a:cs typeface="Oswald"/>
              <a:sym typeface="Oswald"/>
            </a:endParaRPr>
          </a:p>
          <a:p>
            <a:pPr marL="0" lvl="0" indent="0" algn="l" rtl="0">
              <a:lnSpc>
                <a:spcPct val="100000"/>
              </a:lnSpc>
              <a:spcBef>
                <a:spcPts val="0"/>
              </a:spcBef>
              <a:spcAft>
                <a:spcPts val="0"/>
              </a:spcAft>
              <a:buNone/>
            </a:pPr>
            <a:endParaRPr>
              <a:solidFill>
                <a:srgbClr val="000000"/>
              </a:solidFill>
              <a:latin typeface="Oswald"/>
              <a:ea typeface="Oswald"/>
              <a:cs typeface="Oswald"/>
              <a:sym typeface="Oswald"/>
            </a:endParaRPr>
          </a:p>
          <a:p>
            <a:pPr marL="0" lvl="0" indent="0" algn="l" rtl="0">
              <a:lnSpc>
                <a:spcPct val="100000"/>
              </a:lnSpc>
              <a:spcBef>
                <a:spcPts val="0"/>
              </a:spcBef>
              <a:spcAft>
                <a:spcPts val="0"/>
              </a:spcAft>
              <a:buNone/>
            </a:pPr>
            <a:endParaRPr>
              <a:solidFill>
                <a:srgbClr val="000000"/>
              </a:solidFill>
              <a:latin typeface="Oswald"/>
              <a:ea typeface="Oswald"/>
              <a:cs typeface="Oswald"/>
              <a:sym typeface="Oswald"/>
            </a:endParaRPr>
          </a:p>
        </p:txBody>
      </p:sp>
      <p:pic>
        <p:nvPicPr>
          <p:cNvPr id="255" name="Google Shape;255;p48"/>
          <p:cNvPicPr preferRelativeResize="0"/>
          <p:nvPr/>
        </p:nvPicPr>
        <p:blipFill>
          <a:blip r:embed="rId3">
            <a:alphaModFix/>
          </a:blip>
          <a:stretch>
            <a:fillRect/>
          </a:stretch>
        </p:blipFill>
        <p:spPr>
          <a:xfrm>
            <a:off x="5183175" y="-10700"/>
            <a:ext cx="3877002" cy="514349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9"/>
          <p:cNvPicPr preferRelativeResize="0"/>
          <p:nvPr/>
        </p:nvPicPr>
        <p:blipFill rotWithShape="1">
          <a:blip r:embed="rId3">
            <a:alphaModFix/>
          </a:blip>
          <a:srcRect t="2786" b="3069"/>
          <a:stretch/>
        </p:blipFill>
        <p:spPr>
          <a:xfrm>
            <a:off x="152400" y="81675"/>
            <a:ext cx="4078974" cy="4966075"/>
          </a:xfrm>
          <a:prstGeom prst="rect">
            <a:avLst/>
          </a:prstGeom>
          <a:noFill/>
          <a:ln>
            <a:noFill/>
          </a:ln>
        </p:spPr>
      </p:pic>
      <p:pic>
        <p:nvPicPr>
          <p:cNvPr id="261" name="Google Shape;261;p49"/>
          <p:cNvPicPr preferRelativeResize="0"/>
          <p:nvPr/>
        </p:nvPicPr>
        <p:blipFill rotWithShape="1">
          <a:blip r:embed="rId4">
            <a:alphaModFix/>
          </a:blip>
          <a:srcRect r="25920"/>
          <a:stretch/>
        </p:blipFill>
        <p:spPr>
          <a:xfrm>
            <a:off x="4137550" y="81675"/>
            <a:ext cx="4517358" cy="49660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50"/>
          <p:cNvSpPr txBox="1">
            <a:spLocks noGrp="1"/>
          </p:cNvSpPr>
          <p:nvPr>
            <p:ph type="title"/>
          </p:nvPr>
        </p:nvSpPr>
        <p:spPr>
          <a:xfrm>
            <a:off x="83100" y="-12175"/>
            <a:ext cx="8945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C0000"/>
                </a:solidFill>
                <a:latin typeface="Lilita One"/>
                <a:ea typeface="Lilita One"/>
                <a:cs typeface="Lilita One"/>
                <a:sym typeface="Lilita One"/>
              </a:rPr>
              <a:t>UNIQUE COLONIAL IDENTITIES</a:t>
            </a:r>
            <a:endParaRPr>
              <a:solidFill>
                <a:srgbClr val="CC0000"/>
              </a:solidFill>
              <a:latin typeface="Lilita One"/>
              <a:ea typeface="Lilita One"/>
              <a:cs typeface="Lilita One"/>
              <a:sym typeface="Lilita One"/>
            </a:endParaRPr>
          </a:p>
        </p:txBody>
      </p:sp>
      <p:sp>
        <p:nvSpPr>
          <p:cNvPr id="267" name="Google Shape;267;p50"/>
          <p:cNvSpPr txBox="1">
            <a:spLocks noGrp="1"/>
          </p:cNvSpPr>
          <p:nvPr>
            <p:ph type="body" idx="1"/>
          </p:nvPr>
        </p:nvSpPr>
        <p:spPr>
          <a:xfrm>
            <a:off x="163475" y="560525"/>
            <a:ext cx="59667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rgbClr val="CC0000"/>
                </a:solidFill>
                <a:latin typeface="Lilita One"/>
                <a:ea typeface="Lilita One"/>
                <a:cs typeface="Lilita One"/>
                <a:sym typeface="Lilita One"/>
              </a:rPr>
              <a:t>VIRGINIA</a:t>
            </a:r>
            <a:r>
              <a:rPr lang="en">
                <a:solidFill>
                  <a:srgbClr val="CC0000"/>
                </a:solidFill>
                <a:latin typeface="Alfa Slab One"/>
                <a:ea typeface="Alfa Slab One"/>
                <a:cs typeface="Alfa Slab One"/>
                <a:sym typeface="Alfa Slab One"/>
              </a:rPr>
              <a:t> </a:t>
            </a:r>
            <a:r>
              <a:rPr lang="en">
                <a:solidFill>
                  <a:srgbClr val="000000"/>
                </a:solidFill>
                <a:latin typeface="Oswald"/>
                <a:ea typeface="Oswald"/>
                <a:cs typeface="Oswald"/>
                <a:sym typeface="Oswald"/>
              </a:rPr>
              <a:t>- Jamestown (1607) est. by </a:t>
            </a:r>
            <a:r>
              <a:rPr lang="en" b="1">
                <a:solidFill>
                  <a:srgbClr val="CC0000"/>
                </a:solidFill>
                <a:latin typeface="Oswald"/>
                <a:ea typeface="Oswald"/>
                <a:cs typeface="Oswald"/>
                <a:sym typeface="Oswald"/>
              </a:rPr>
              <a:t>joint stock company </a:t>
            </a:r>
            <a:r>
              <a:rPr lang="en">
                <a:solidFill>
                  <a:srgbClr val="000000"/>
                </a:solidFill>
                <a:latin typeface="Oswald"/>
                <a:ea typeface="Oswald"/>
                <a:cs typeface="Oswald"/>
                <a:sym typeface="Oswald"/>
              </a:rPr>
              <a:t>looking for gold → “Starving time” -</a:t>
            </a:r>
            <a:r>
              <a:rPr lang="en" b="1">
                <a:solidFill>
                  <a:srgbClr val="CC0000"/>
                </a:solidFill>
                <a:latin typeface="Oswald"/>
                <a:ea typeface="Oswald"/>
                <a:cs typeface="Oswald"/>
                <a:sym typeface="Oswald"/>
              </a:rPr>
              <a:t> John Rolfe</a:t>
            </a:r>
            <a:r>
              <a:rPr lang="en">
                <a:solidFill>
                  <a:srgbClr val="000000"/>
                </a:solidFill>
                <a:latin typeface="Oswald"/>
                <a:ea typeface="Oswald"/>
                <a:cs typeface="Oswald"/>
                <a:sym typeface="Oswald"/>
              </a:rPr>
              <a:t> introduced tobacco </a:t>
            </a:r>
            <a:endParaRPr>
              <a:solidFill>
                <a:srgbClr val="000000"/>
              </a:solidFill>
              <a:latin typeface="Oswald"/>
              <a:ea typeface="Oswald"/>
              <a:cs typeface="Oswald"/>
              <a:sym typeface="Oswald"/>
            </a:endParaRPr>
          </a:p>
          <a:p>
            <a:pPr marL="0" lvl="0" indent="0" algn="l" rtl="0">
              <a:lnSpc>
                <a:spcPct val="100000"/>
              </a:lnSpc>
              <a:spcBef>
                <a:spcPts val="0"/>
              </a:spcBef>
              <a:spcAft>
                <a:spcPts val="0"/>
              </a:spcAft>
              <a:buNone/>
            </a:pPr>
            <a:endParaRPr>
              <a:solidFill>
                <a:srgbClr val="000000"/>
              </a:solidFill>
              <a:latin typeface="Oswald"/>
              <a:ea typeface="Oswald"/>
              <a:cs typeface="Oswald"/>
              <a:sym typeface="Oswald"/>
            </a:endParaRPr>
          </a:p>
          <a:p>
            <a:pPr marL="0" lvl="0" indent="0" algn="l" rtl="0">
              <a:lnSpc>
                <a:spcPct val="100000"/>
              </a:lnSpc>
              <a:spcBef>
                <a:spcPts val="0"/>
              </a:spcBef>
              <a:spcAft>
                <a:spcPts val="0"/>
              </a:spcAft>
              <a:buNone/>
            </a:pPr>
            <a:r>
              <a:rPr lang="en">
                <a:solidFill>
                  <a:srgbClr val="CC0000"/>
                </a:solidFill>
                <a:latin typeface="Lilita One"/>
                <a:ea typeface="Lilita One"/>
                <a:cs typeface="Lilita One"/>
                <a:sym typeface="Lilita One"/>
              </a:rPr>
              <a:t>MASSACHUSETTS BAY</a:t>
            </a:r>
            <a:r>
              <a:rPr lang="en">
                <a:solidFill>
                  <a:srgbClr val="CC0000"/>
                </a:solidFill>
                <a:latin typeface="Alfa Slab One"/>
                <a:ea typeface="Alfa Slab One"/>
                <a:cs typeface="Alfa Slab One"/>
                <a:sym typeface="Alfa Slab One"/>
              </a:rPr>
              <a:t> </a:t>
            </a:r>
            <a:r>
              <a:rPr lang="en">
                <a:solidFill>
                  <a:srgbClr val="000000"/>
                </a:solidFill>
                <a:latin typeface="Oswald"/>
                <a:ea typeface="Oswald"/>
                <a:cs typeface="Oswald"/>
                <a:sym typeface="Oswald"/>
              </a:rPr>
              <a:t>- Pilgrims on </a:t>
            </a:r>
            <a:r>
              <a:rPr lang="en" b="1">
                <a:solidFill>
                  <a:srgbClr val="CC0000"/>
                </a:solidFill>
                <a:latin typeface="Oswald"/>
                <a:ea typeface="Oswald"/>
                <a:cs typeface="Oswald"/>
                <a:sym typeface="Oswald"/>
              </a:rPr>
              <a:t>Mayflower </a:t>
            </a:r>
            <a:r>
              <a:rPr lang="en">
                <a:solidFill>
                  <a:srgbClr val="000000"/>
                </a:solidFill>
                <a:latin typeface="Oswald"/>
                <a:ea typeface="Oswald"/>
                <a:cs typeface="Oswald"/>
                <a:sym typeface="Oswald"/>
              </a:rPr>
              <a:t>settled on Plymouth (1620) </a:t>
            </a:r>
            <a:r>
              <a:rPr lang="en" b="1">
                <a:solidFill>
                  <a:srgbClr val="CC0000"/>
                </a:solidFill>
                <a:latin typeface="Oswald"/>
                <a:ea typeface="Oswald"/>
                <a:cs typeface="Oswald"/>
                <a:sym typeface="Oswald"/>
              </a:rPr>
              <a:t>Separatists</a:t>
            </a:r>
            <a:r>
              <a:rPr lang="en">
                <a:solidFill>
                  <a:srgbClr val="000000"/>
                </a:solidFill>
                <a:latin typeface="Oswald"/>
                <a:ea typeface="Oswald"/>
                <a:cs typeface="Oswald"/>
                <a:sym typeface="Oswald"/>
              </a:rPr>
              <a:t> - wanted to create a “city upon a hill” according to </a:t>
            </a:r>
            <a:r>
              <a:rPr lang="en" b="1">
                <a:solidFill>
                  <a:srgbClr val="CC0000"/>
                </a:solidFill>
                <a:latin typeface="Oswald"/>
                <a:ea typeface="Oswald"/>
                <a:cs typeface="Oswald"/>
                <a:sym typeface="Oswald"/>
              </a:rPr>
              <a:t>John Winthrop</a:t>
            </a:r>
            <a:endParaRPr b="1">
              <a:solidFill>
                <a:srgbClr val="CC0000"/>
              </a:solidFill>
              <a:latin typeface="Oswald"/>
              <a:ea typeface="Oswald"/>
              <a:cs typeface="Oswald"/>
              <a:sym typeface="Oswald"/>
            </a:endParaRPr>
          </a:p>
          <a:p>
            <a:pPr marL="0" lvl="0" indent="0" algn="l" rtl="0">
              <a:lnSpc>
                <a:spcPct val="100000"/>
              </a:lnSpc>
              <a:spcBef>
                <a:spcPts val="0"/>
              </a:spcBef>
              <a:spcAft>
                <a:spcPts val="0"/>
              </a:spcAft>
              <a:buNone/>
            </a:pPr>
            <a:endParaRPr>
              <a:solidFill>
                <a:srgbClr val="000000"/>
              </a:solidFill>
              <a:latin typeface="Oswald"/>
              <a:ea typeface="Oswald"/>
              <a:cs typeface="Oswald"/>
              <a:sym typeface="Oswald"/>
            </a:endParaRPr>
          </a:p>
          <a:p>
            <a:pPr marL="0" lvl="0" indent="0" algn="l" rtl="0">
              <a:lnSpc>
                <a:spcPct val="100000"/>
              </a:lnSpc>
              <a:spcBef>
                <a:spcPts val="0"/>
              </a:spcBef>
              <a:spcAft>
                <a:spcPts val="0"/>
              </a:spcAft>
              <a:buNone/>
            </a:pPr>
            <a:r>
              <a:rPr lang="en">
                <a:solidFill>
                  <a:srgbClr val="CC0000"/>
                </a:solidFill>
                <a:latin typeface="Lilita One"/>
                <a:ea typeface="Lilita One"/>
                <a:cs typeface="Lilita One"/>
                <a:sym typeface="Lilita One"/>
              </a:rPr>
              <a:t>MARYLAND</a:t>
            </a:r>
            <a:r>
              <a:rPr lang="en">
                <a:solidFill>
                  <a:srgbClr val="CC0000"/>
                </a:solidFill>
                <a:latin typeface="Alfa Slab One"/>
                <a:ea typeface="Alfa Slab One"/>
                <a:cs typeface="Alfa Slab One"/>
                <a:sym typeface="Alfa Slab One"/>
              </a:rPr>
              <a:t> </a:t>
            </a:r>
            <a:r>
              <a:rPr lang="en">
                <a:solidFill>
                  <a:srgbClr val="000000"/>
                </a:solidFill>
                <a:latin typeface="Oswald"/>
                <a:ea typeface="Oswald"/>
                <a:cs typeface="Oswald"/>
                <a:sym typeface="Oswald"/>
              </a:rPr>
              <a:t>- Catholic; religious toleration for all Christians</a:t>
            </a:r>
            <a:endParaRPr>
              <a:solidFill>
                <a:srgbClr val="000000"/>
              </a:solidFill>
              <a:latin typeface="Oswald"/>
              <a:ea typeface="Oswald"/>
              <a:cs typeface="Oswald"/>
              <a:sym typeface="Oswald"/>
            </a:endParaRPr>
          </a:p>
          <a:p>
            <a:pPr marL="0" lvl="0" indent="0" algn="l" rtl="0">
              <a:lnSpc>
                <a:spcPct val="100000"/>
              </a:lnSpc>
              <a:spcBef>
                <a:spcPts val="0"/>
              </a:spcBef>
              <a:spcAft>
                <a:spcPts val="0"/>
              </a:spcAft>
              <a:buNone/>
            </a:pPr>
            <a:endParaRPr>
              <a:solidFill>
                <a:srgbClr val="000000"/>
              </a:solidFill>
              <a:latin typeface="Oswald"/>
              <a:ea typeface="Oswald"/>
              <a:cs typeface="Oswald"/>
              <a:sym typeface="Oswald"/>
            </a:endParaRPr>
          </a:p>
          <a:p>
            <a:pPr marL="0" lvl="0" indent="0" algn="l" rtl="0">
              <a:lnSpc>
                <a:spcPct val="100000"/>
              </a:lnSpc>
              <a:spcBef>
                <a:spcPts val="0"/>
              </a:spcBef>
              <a:spcAft>
                <a:spcPts val="0"/>
              </a:spcAft>
              <a:buNone/>
            </a:pPr>
            <a:r>
              <a:rPr lang="en">
                <a:solidFill>
                  <a:srgbClr val="CC0000"/>
                </a:solidFill>
                <a:latin typeface="Lilita One"/>
                <a:ea typeface="Lilita One"/>
                <a:cs typeface="Lilita One"/>
                <a:sym typeface="Lilita One"/>
              </a:rPr>
              <a:t>RHODE ISLAND</a:t>
            </a:r>
            <a:r>
              <a:rPr lang="en">
                <a:solidFill>
                  <a:srgbClr val="CC0000"/>
                </a:solidFill>
                <a:latin typeface="Alfa Slab One"/>
                <a:ea typeface="Alfa Slab One"/>
                <a:cs typeface="Alfa Slab One"/>
                <a:sym typeface="Alfa Slab One"/>
              </a:rPr>
              <a:t> </a:t>
            </a:r>
            <a:r>
              <a:rPr lang="en">
                <a:solidFill>
                  <a:srgbClr val="000000"/>
                </a:solidFill>
                <a:latin typeface="Oswald"/>
                <a:ea typeface="Oswald"/>
                <a:cs typeface="Oswald"/>
                <a:sym typeface="Oswald"/>
              </a:rPr>
              <a:t>- </a:t>
            </a:r>
            <a:r>
              <a:rPr lang="en" b="1">
                <a:solidFill>
                  <a:srgbClr val="CC0000"/>
                </a:solidFill>
                <a:latin typeface="Oswald"/>
                <a:ea typeface="Oswald"/>
                <a:cs typeface="Oswald"/>
                <a:sym typeface="Oswald"/>
              </a:rPr>
              <a:t>Roger Williams</a:t>
            </a:r>
            <a:r>
              <a:rPr lang="en">
                <a:solidFill>
                  <a:srgbClr val="000000"/>
                </a:solidFill>
                <a:latin typeface="Oswald"/>
                <a:ea typeface="Oswald"/>
                <a:cs typeface="Oswald"/>
                <a:sym typeface="Oswald"/>
              </a:rPr>
              <a:t> - separation of church &amp; state &amp; toleration</a:t>
            </a:r>
            <a:endParaRPr>
              <a:solidFill>
                <a:srgbClr val="000000"/>
              </a:solidFill>
              <a:latin typeface="Oswald"/>
              <a:ea typeface="Oswald"/>
              <a:cs typeface="Oswald"/>
              <a:sym typeface="Oswald"/>
            </a:endParaRPr>
          </a:p>
          <a:p>
            <a:pPr marL="0" lvl="0" indent="0" algn="l" rtl="0">
              <a:lnSpc>
                <a:spcPct val="100000"/>
              </a:lnSpc>
              <a:spcBef>
                <a:spcPts val="0"/>
              </a:spcBef>
              <a:spcAft>
                <a:spcPts val="0"/>
              </a:spcAft>
              <a:buNone/>
            </a:pPr>
            <a:endParaRPr>
              <a:solidFill>
                <a:srgbClr val="000000"/>
              </a:solidFill>
              <a:latin typeface="Oswald"/>
              <a:ea typeface="Oswald"/>
              <a:cs typeface="Oswald"/>
              <a:sym typeface="Oswald"/>
            </a:endParaRPr>
          </a:p>
          <a:p>
            <a:pPr marL="0" lvl="0" indent="0" algn="l" rtl="0">
              <a:lnSpc>
                <a:spcPct val="100000"/>
              </a:lnSpc>
              <a:spcBef>
                <a:spcPts val="0"/>
              </a:spcBef>
              <a:spcAft>
                <a:spcPts val="0"/>
              </a:spcAft>
              <a:buNone/>
            </a:pPr>
            <a:r>
              <a:rPr lang="en">
                <a:solidFill>
                  <a:srgbClr val="CC0000"/>
                </a:solidFill>
                <a:latin typeface="Lilita One"/>
                <a:ea typeface="Lilita One"/>
                <a:cs typeface="Lilita One"/>
                <a:sym typeface="Lilita One"/>
              </a:rPr>
              <a:t>PENNSYLVANIA</a:t>
            </a:r>
            <a:r>
              <a:rPr lang="en">
                <a:solidFill>
                  <a:srgbClr val="CC0000"/>
                </a:solidFill>
                <a:latin typeface="Alfa Slab One"/>
                <a:ea typeface="Alfa Slab One"/>
                <a:cs typeface="Alfa Slab One"/>
                <a:sym typeface="Alfa Slab One"/>
              </a:rPr>
              <a:t> </a:t>
            </a:r>
            <a:r>
              <a:rPr lang="en">
                <a:solidFill>
                  <a:srgbClr val="000000"/>
                </a:solidFill>
                <a:latin typeface="Oswald"/>
                <a:ea typeface="Oswald"/>
                <a:cs typeface="Oswald"/>
                <a:sym typeface="Oswald"/>
              </a:rPr>
              <a:t>- </a:t>
            </a:r>
            <a:r>
              <a:rPr lang="en" b="1">
                <a:solidFill>
                  <a:srgbClr val="CC0000"/>
                </a:solidFill>
                <a:latin typeface="Oswald"/>
                <a:ea typeface="Oswald"/>
                <a:cs typeface="Oswald"/>
                <a:sym typeface="Oswald"/>
              </a:rPr>
              <a:t>Quakers</a:t>
            </a:r>
            <a:r>
              <a:rPr lang="en">
                <a:solidFill>
                  <a:srgbClr val="000000"/>
                </a:solidFill>
                <a:latin typeface="Oswald"/>
                <a:ea typeface="Oswald"/>
                <a:cs typeface="Oswald"/>
                <a:sym typeface="Oswald"/>
              </a:rPr>
              <a:t>, tolerant of religions and better relationship with natives; pacifists &amp; abolitionists </a:t>
            </a:r>
            <a:endParaRPr>
              <a:solidFill>
                <a:srgbClr val="000000"/>
              </a:solidFill>
              <a:latin typeface="Oswald"/>
              <a:ea typeface="Oswald"/>
              <a:cs typeface="Oswald"/>
              <a:sym typeface="Oswald"/>
            </a:endParaRPr>
          </a:p>
        </p:txBody>
      </p:sp>
      <p:pic>
        <p:nvPicPr>
          <p:cNvPr id="268" name="Google Shape;268;p50"/>
          <p:cNvPicPr preferRelativeResize="0"/>
          <p:nvPr/>
        </p:nvPicPr>
        <p:blipFill>
          <a:blip r:embed="rId3">
            <a:alphaModFix/>
          </a:blip>
          <a:stretch>
            <a:fillRect/>
          </a:stretch>
        </p:blipFill>
        <p:spPr>
          <a:xfrm>
            <a:off x="6319775" y="2907775"/>
            <a:ext cx="2709027" cy="1889546"/>
          </a:xfrm>
          <a:prstGeom prst="rect">
            <a:avLst/>
          </a:prstGeom>
          <a:noFill/>
          <a:ln>
            <a:noFill/>
          </a:ln>
        </p:spPr>
      </p:pic>
      <p:pic>
        <p:nvPicPr>
          <p:cNvPr id="269" name="Google Shape;269;p50"/>
          <p:cNvPicPr preferRelativeResize="0"/>
          <p:nvPr/>
        </p:nvPicPr>
        <p:blipFill>
          <a:blip r:embed="rId4">
            <a:alphaModFix/>
          </a:blip>
          <a:stretch>
            <a:fillRect/>
          </a:stretch>
        </p:blipFill>
        <p:spPr>
          <a:xfrm>
            <a:off x="6282575" y="712925"/>
            <a:ext cx="2709025" cy="193845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51"/>
          <p:cNvSpPr txBox="1">
            <a:spLocks noGrp="1"/>
          </p:cNvSpPr>
          <p:nvPr>
            <p:ph type="title"/>
          </p:nvPr>
        </p:nvSpPr>
        <p:spPr>
          <a:xfrm>
            <a:off x="241375" y="1135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C0000"/>
                </a:solidFill>
                <a:latin typeface="Lilita One"/>
                <a:ea typeface="Lilita One"/>
                <a:cs typeface="Lilita One"/>
                <a:sym typeface="Lilita One"/>
              </a:rPr>
              <a:t>COLONIAL GOVERNMENTS</a:t>
            </a:r>
            <a:endParaRPr>
              <a:solidFill>
                <a:srgbClr val="CC0000"/>
              </a:solidFill>
              <a:latin typeface="Lilita One"/>
              <a:ea typeface="Lilita One"/>
              <a:cs typeface="Lilita One"/>
              <a:sym typeface="Lilita One"/>
            </a:endParaRPr>
          </a:p>
        </p:txBody>
      </p:sp>
      <p:sp>
        <p:nvSpPr>
          <p:cNvPr id="275" name="Google Shape;275;p51"/>
          <p:cNvSpPr txBox="1">
            <a:spLocks noGrp="1"/>
          </p:cNvSpPr>
          <p:nvPr>
            <p:ph type="body" idx="1"/>
          </p:nvPr>
        </p:nvSpPr>
        <p:spPr>
          <a:xfrm>
            <a:off x="241375" y="610000"/>
            <a:ext cx="6210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C0000"/>
                </a:solidFill>
                <a:latin typeface="Lilita One"/>
                <a:ea typeface="Lilita One"/>
                <a:cs typeface="Lilita One"/>
                <a:sym typeface="Lilita One"/>
              </a:rPr>
              <a:t>TREND:</a:t>
            </a:r>
            <a:r>
              <a:rPr lang="en">
                <a:solidFill>
                  <a:srgbClr val="CC0000"/>
                </a:solidFill>
                <a:latin typeface="Alfa Slab One"/>
                <a:ea typeface="Alfa Slab One"/>
                <a:cs typeface="Alfa Slab One"/>
                <a:sym typeface="Alfa Slab One"/>
              </a:rPr>
              <a:t> </a:t>
            </a:r>
            <a:r>
              <a:rPr lang="en">
                <a:latin typeface="Oswald"/>
                <a:ea typeface="Oswald"/>
                <a:cs typeface="Oswald"/>
                <a:sym typeface="Oswald"/>
              </a:rPr>
              <a:t>loosely controlled by Britain; experiment with self-government though all have restrictions on voting based on gender, race, property &amp; religion. </a:t>
            </a:r>
            <a:endParaRPr>
              <a:latin typeface="Oswald"/>
              <a:ea typeface="Oswald"/>
              <a:cs typeface="Oswald"/>
              <a:sym typeface="Oswald"/>
            </a:endParaRPr>
          </a:p>
          <a:p>
            <a:pPr marL="0" lvl="0" indent="0" algn="l" rtl="0">
              <a:lnSpc>
                <a:spcPct val="100000"/>
              </a:lnSpc>
              <a:spcBef>
                <a:spcPts val="1600"/>
              </a:spcBef>
              <a:spcAft>
                <a:spcPts val="0"/>
              </a:spcAft>
              <a:buNone/>
            </a:pPr>
            <a:r>
              <a:rPr lang="en" b="1">
                <a:solidFill>
                  <a:srgbClr val="CC0000"/>
                </a:solidFill>
                <a:latin typeface="Oswald"/>
                <a:ea typeface="Oswald"/>
                <a:cs typeface="Oswald"/>
                <a:sym typeface="Oswald"/>
              </a:rPr>
              <a:t>Virginia House of Burgesses</a:t>
            </a:r>
            <a:r>
              <a:rPr lang="en">
                <a:latin typeface="Oswald"/>
                <a:ea typeface="Oswald"/>
                <a:cs typeface="Oswald"/>
                <a:sym typeface="Oswald"/>
              </a:rPr>
              <a:t> - (1619) </a:t>
            </a:r>
            <a:r>
              <a:rPr lang="en">
                <a:solidFill>
                  <a:srgbClr val="666666"/>
                </a:solidFill>
                <a:latin typeface="Oswald"/>
                <a:ea typeface="Oswald"/>
                <a:cs typeface="Oswald"/>
                <a:sym typeface="Oswald"/>
              </a:rPr>
              <a:t>The first elected legislative assembly in the colonies. 2 elected representatives from each county established laws and taxation</a:t>
            </a:r>
            <a:endParaRPr>
              <a:solidFill>
                <a:srgbClr val="666666"/>
              </a:solidFill>
              <a:latin typeface="Oswald"/>
              <a:ea typeface="Oswald"/>
              <a:cs typeface="Oswald"/>
              <a:sym typeface="Oswald"/>
            </a:endParaRPr>
          </a:p>
          <a:p>
            <a:pPr marL="0" lvl="0" indent="0" algn="l" rtl="0">
              <a:lnSpc>
                <a:spcPct val="100000"/>
              </a:lnSpc>
              <a:spcBef>
                <a:spcPts val="1600"/>
              </a:spcBef>
              <a:spcAft>
                <a:spcPts val="0"/>
              </a:spcAft>
              <a:buNone/>
            </a:pPr>
            <a:r>
              <a:rPr lang="en" b="1">
                <a:solidFill>
                  <a:srgbClr val="CC0000"/>
                </a:solidFill>
                <a:latin typeface="Oswald"/>
                <a:ea typeface="Oswald"/>
                <a:cs typeface="Oswald"/>
                <a:sym typeface="Oswald"/>
              </a:rPr>
              <a:t>Mayflower Compact</a:t>
            </a:r>
            <a:r>
              <a:rPr lang="en">
                <a:latin typeface="Oswald"/>
                <a:ea typeface="Oswald"/>
                <a:cs typeface="Oswald"/>
                <a:sym typeface="Oswald"/>
              </a:rPr>
              <a:t> -  (1620) signed aboard the Mayflower, </a:t>
            </a:r>
            <a:r>
              <a:rPr lang="en">
                <a:solidFill>
                  <a:srgbClr val="666666"/>
                </a:solidFill>
                <a:latin typeface="Oswald"/>
                <a:ea typeface="Oswald"/>
                <a:cs typeface="Oswald"/>
                <a:sym typeface="Oswald"/>
              </a:rPr>
              <a:t>pledging to establish a civil government with the authority to enact laws.</a:t>
            </a:r>
            <a:endParaRPr>
              <a:solidFill>
                <a:srgbClr val="666666"/>
              </a:solidFill>
              <a:latin typeface="Oswald"/>
              <a:ea typeface="Oswald"/>
              <a:cs typeface="Oswald"/>
              <a:sym typeface="Oswald"/>
            </a:endParaRPr>
          </a:p>
          <a:p>
            <a:pPr marL="0" lvl="0" indent="0" algn="l" rtl="0">
              <a:lnSpc>
                <a:spcPct val="100000"/>
              </a:lnSpc>
              <a:spcBef>
                <a:spcPts val="1600"/>
              </a:spcBef>
              <a:spcAft>
                <a:spcPts val="0"/>
              </a:spcAft>
              <a:buNone/>
            </a:pPr>
            <a:r>
              <a:rPr lang="en" b="1">
                <a:solidFill>
                  <a:srgbClr val="CC0000"/>
                </a:solidFill>
                <a:latin typeface="Oswald"/>
                <a:ea typeface="Oswald"/>
                <a:cs typeface="Oswald"/>
                <a:sym typeface="Oswald"/>
              </a:rPr>
              <a:t>Fundamental Orders</a:t>
            </a:r>
            <a:r>
              <a:rPr lang="en">
                <a:latin typeface="Oswald"/>
                <a:ea typeface="Oswald"/>
                <a:cs typeface="Oswald"/>
                <a:sym typeface="Oswald"/>
              </a:rPr>
              <a:t> - (1635) Connecticut </a:t>
            </a:r>
            <a:r>
              <a:rPr lang="en">
                <a:solidFill>
                  <a:srgbClr val="666666"/>
                </a:solidFill>
                <a:highlight>
                  <a:srgbClr val="FFFFFF"/>
                </a:highlight>
                <a:latin typeface="Oswald"/>
                <a:ea typeface="Oswald"/>
                <a:cs typeface="Oswald"/>
                <a:sym typeface="Oswald"/>
              </a:rPr>
              <a:t>established a representative government of “substantial citizens;” considered the first constitution of the American colonies. Required both property and church membership to vote</a:t>
            </a:r>
            <a:endParaRPr>
              <a:solidFill>
                <a:srgbClr val="666666"/>
              </a:solidFill>
              <a:latin typeface="Oswald"/>
              <a:ea typeface="Oswald"/>
              <a:cs typeface="Oswald"/>
              <a:sym typeface="Oswald"/>
            </a:endParaRPr>
          </a:p>
          <a:p>
            <a:pPr marL="0" lvl="0" indent="0" algn="l" rtl="0">
              <a:spcBef>
                <a:spcPts val="1600"/>
              </a:spcBef>
              <a:spcAft>
                <a:spcPts val="1600"/>
              </a:spcAft>
              <a:buNone/>
            </a:pPr>
            <a:endParaRPr>
              <a:latin typeface="Oswald"/>
              <a:ea typeface="Oswald"/>
              <a:cs typeface="Oswald"/>
              <a:sym typeface="Oswald"/>
            </a:endParaRPr>
          </a:p>
        </p:txBody>
      </p:sp>
      <p:pic>
        <p:nvPicPr>
          <p:cNvPr id="276" name="Google Shape;276;p51"/>
          <p:cNvPicPr preferRelativeResize="0"/>
          <p:nvPr/>
        </p:nvPicPr>
        <p:blipFill>
          <a:blip r:embed="rId3">
            <a:alphaModFix/>
          </a:blip>
          <a:stretch>
            <a:fillRect/>
          </a:stretch>
        </p:blipFill>
        <p:spPr>
          <a:xfrm>
            <a:off x="6518175" y="2944775"/>
            <a:ext cx="2539924" cy="1800163"/>
          </a:xfrm>
          <a:prstGeom prst="rect">
            <a:avLst/>
          </a:prstGeom>
          <a:noFill/>
          <a:ln>
            <a:noFill/>
          </a:ln>
        </p:spPr>
      </p:pic>
      <p:pic>
        <p:nvPicPr>
          <p:cNvPr id="277" name="Google Shape;277;p51"/>
          <p:cNvPicPr preferRelativeResize="0"/>
          <p:nvPr/>
        </p:nvPicPr>
        <p:blipFill>
          <a:blip r:embed="rId4">
            <a:alphaModFix/>
          </a:blip>
          <a:stretch>
            <a:fillRect/>
          </a:stretch>
        </p:blipFill>
        <p:spPr>
          <a:xfrm>
            <a:off x="6604075" y="415000"/>
            <a:ext cx="2377375" cy="23773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52"/>
          <p:cNvSpPr txBox="1">
            <a:spLocks noGrp="1"/>
          </p:cNvSpPr>
          <p:nvPr>
            <p:ph type="title"/>
          </p:nvPr>
        </p:nvSpPr>
        <p:spPr>
          <a:xfrm>
            <a:off x="241375" y="1135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C0000"/>
                </a:solidFill>
                <a:latin typeface="Lilita One"/>
                <a:ea typeface="Lilita One"/>
                <a:cs typeface="Lilita One"/>
                <a:sym typeface="Lilita One"/>
              </a:rPr>
              <a:t>SLAVERY</a:t>
            </a:r>
            <a:endParaRPr>
              <a:solidFill>
                <a:srgbClr val="CC0000"/>
              </a:solidFill>
              <a:latin typeface="Lilita One"/>
              <a:ea typeface="Lilita One"/>
              <a:cs typeface="Lilita One"/>
              <a:sym typeface="Lilita One"/>
            </a:endParaRPr>
          </a:p>
        </p:txBody>
      </p:sp>
      <p:sp>
        <p:nvSpPr>
          <p:cNvPr id="283" name="Google Shape;283;p52"/>
          <p:cNvSpPr txBox="1">
            <a:spLocks noGrp="1"/>
          </p:cNvSpPr>
          <p:nvPr>
            <p:ph type="body" idx="1"/>
          </p:nvPr>
        </p:nvSpPr>
        <p:spPr>
          <a:xfrm>
            <a:off x="241375" y="610000"/>
            <a:ext cx="4984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C0000"/>
                </a:solidFill>
                <a:latin typeface="Lilita One"/>
                <a:ea typeface="Lilita One"/>
                <a:cs typeface="Lilita One"/>
                <a:sym typeface="Lilita One"/>
              </a:rPr>
              <a:t>TRENDS: </a:t>
            </a:r>
            <a:endParaRPr>
              <a:solidFill>
                <a:srgbClr val="CC0000"/>
              </a:solidFill>
              <a:latin typeface="Lilita One"/>
              <a:ea typeface="Lilita One"/>
              <a:cs typeface="Lilita One"/>
              <a:sym typeface="Lilita One"/>
            </a:endParaRPr>
          </a:p>
          <a:p>
            <a:pPr marL="0" lvl="0" indent="0" algn="l" rtl="0">
              <a:spcBef>
                <a:spcPts val="0"/>
              </a:spcBef>
              <a:spcAft>
                <a:spcPts val="0"/>
              </a:spcAft>
              <a:buNone/>
            </a:pPr>
            <a:r>
              <a:rPr lang="en">
                <a:latin typeface="Oswald"/>
                <a:ea typeface="Oswald"/>
                <a:cs typeface="Oswald"/>
                <a:sym typeface="Oswald"/>
              </a:rPr>
              <a:t>indentured servants more numerous than slaves until after </a:t>
            </a:r>
            <a:r>
              <a:rPr lang="en" b="1">
                <a:solidFill>
                  <a:srgbClr val="CC0000"/>
                </a:solidFill>
                <a:latin typeface="Oswald"/>
                <a:ea typeface="Oswald"/>
                <a:cs typeface="Oswald"/>
                <a:sym typeface="Oswald"/>
              </a:rPr>
              <a:t>Bacon’s Rebellion</a:t>
            </a:r>
            <a:r>
              <a:rPr lang="en">
                <a:solidFill>
                  <a:srgbClr val="FF0000"/>
                </a:solidFill>
                <a:latin typeface="Oswald"/>
                <a:ea typeface="Oswald"/>
                <a:cs typeface="Oswald"/>
                <a:sym typeface="Oswald"/>
              </a:rPr>
              <a:t> </a:t>
            </a:r>
            <a:r>
              <a:rPr lang="en">
                <a:latin typeface="Oswald"/>
                <a:ea typeface="Oswald"/>
                <a:cs typeface="Oswald"/>
                <a:sym typeface="Oswald"/>
              </a:rPr>
              <a:t>(1676). </a:t>
            </a:r>
            <a:endParaRPr>
              <a:latin typeface="Oswald"/>
              <a:ea typeface="Oswald"/>
              <a:cs typeface="Oswald"/>
              <a:sym typeface="Oswald"/>
            </a:endParaRPr>
          </a:p>
          <a:p>
            <a:pPr marL="0" lvl="0" indent="0" algn="l" rtl="0">
              <a:spcBef>
                <a:spcPts val="1600"/>
              </a:spcBef>
              <a:spcAft>
                <a:spcPts val="0"/>
              </a:spcAft>
              <a:buNone/>
            </a:pPr>
            <a:r>
              <a:rPr lang="en">
                <a:latin typeface="Oswald"/>
                <a:ea typeface="Oswald"/>
                <a:cs typeface="Oswald"/>
                <a:sym typeface="Oswald"/>
              </a:rPr>
              <a:t>More slaves were imported to the Indies and South America than to North America. Labor intensive crops [sugar, rice &amp; tobacco] required a large workforce.</a:t>
            </a:r>
            <a:endParaRPr>
              <a:latin typeface="Oswald"/>
              <a:ea typeface="Oswald"/>
              <a:cs typeface="Oswald"/>
              <a:sym typeface="Oswald"/>
            </a:endParaRPr>
          </a:p>
          <a:p>
            <a:pPr marL="0" lvl="0" indent="0" algn="l" rtl="0">
              <a:spcBef>
                <a:spcPts val="1600"/>
              </a:spcBef>
              <a:spcAft>
                <a:spcPts val="0"/>
              </a:spcAft>
              <a:buNone/>
            </a:pPr>
            <a:r>
              <a:rPr lang="en" b="1">
                <a:solidFill>
                  <a:srgbClr val="CC0000"/>
                </a:solidFill>
                <a:latin typeface="Oswald"/>
                <a:ea typeface="Oswald"/>
                <a:cs typeface="Oswald"/>
                <a:sym typeface="Oswald"/>
              </a:rPr>
              <a:t>Middle Passage</a:t>
            </a:r>
            <a:r>
              <a:rPr lang="en">
                <a:solidFill>
                  <a:srgbClr val="CC0000"/>
                </a:solidFill>
                <a:latin typeface="Oswald"/>
                <a:ea typeface="Oswald"/>
                <a:cs typeface="Oswald"/>
                <a:sym typeface="Oswald"/>
              </a:rPr>
              <a:t> </a:t>
            </a:r>
            <a:r>
              <a:rPr lang="en">
                <a:latin typeface="Oswald"/>
                <a:ea typeface="Oswald"/>
                <a:cs typeface="Oswald"/>
                <a:sym typeface="Oswald"/>
              </a:rPr>
              <a:t>- led to the death of ⅕ of slaves</a:t>
            </a:r>
            <a:endParaRPr>
              <a:latin typeface="Oswald"/>
              <a:ea typeface="Oswald"/>
              <a:cs typeface="Oswald"/>
              <a:sym typeface="Oswald"/>
            </a:endParaRPr>
          </a:p>
          <a:p>
            <a:pPr marL="0" lvl="0" indent="0" algn="l" rtl="0">
              <a:spcBef>
                <a:spcPts val="1600"/>
              </a:spcBef>
              <a:spcAft>
                <a:spcPts val="0"/>
              </a:spcAft>
              <a:buNone/>
            </a:pPr>
            <a:r>
              <a:rPr lang="en" b="1">
                <a:solidFill>
                  <a:srgbClr val="CC0000"/>
                </a:solidFill>
                <a:latin typeface="Oswald"/>
                <a:ea typeface="Oswald"/>
                <a:cs typeface="Oswald"/>
                <a:sym typeface="Oswald"/>
              </a:rPr>
              <a:t>Stono Rebellion</a:t>
            </a:r>
            <a:r>
              <a:rPr lang="en">
                <a:solidFill>
                  <a:srgbClr val="CC0000"/>
                </a:solidFill>
                <a:latin typeface="Oswald"/>
                <a:ea typeface="Oswald"/>
                <a:cs typeface="Oswald"/>
                <a:sym typeface="Oswald"/>
              </a:rPr>
              <a:t> </a:t>
            </a:r>
            <a:r>
              <a:rPr lang="en">
                <a:latin typeface="Oswald"/>
                <a:ea typeface="Oswald"/>
                <a:cs typeface="Oswald"/>
                <a:sym typeface="Oswald"/>
              </a:rPr>
              <a:t>-(1739)  slave revolt put down → harsher </a:t>
            </a:r>
            <a:r>
              <a:rPr lang="en" b="1">
                <a:solidFill>
                  <a:srgbClr val="CC0000"/>
                </a:solidFill>
                <a:latin typeface="Oswald"/>
                <a:ea typeface="Oswald"/>
                <a:cs typeface="Oswald"/>
                <a:sym typeface="Oswald"/>
              </a:rPr>
              <a:t>slave codes</a:t>
            </a:r>
            <a:r>
              <a:rPr lang="en">
                <a:latin typeface="Oswald"/>
                <a:ea typeface="Oswald"/>
                <a:cs typeface="Oswald"/>
                <a:sym typeface="Oswald"/>
              </a:rPr>
              <a:t> implemented</a:t>
            </a:r>
            <a:endParaRPr>
              <a:latin typeface="Oswald"/>
              <a:ea typeface="Oswald"/>
              <a:cs typeface="Oswald"/>
              <a:sym typeface="Oswald"/>
            </a:endParaRPr>
          </a:p>
          <a:p>
            <a:pPr marL="0" lvl="0" indent="0" algn="l" rtl="0">
              <a:spcBef>
                <a:spcPts val="1600"/>
              </a:spcBef>
              <a:spcAft>
                <a:spcPts val="1600"/>
              </a:spcAft>
              <a:buNone/>
            </a:pPr>
            <a:endParaRPr>
              <a:latin typeface="Oswald"/>
              <a:ea typeface="Oswald"/>
              <a:cs typeface="Oswald"/>
              <a:sym typeface="Oswald"/>
            </a:endParaRPr>
          </a:p>
        </p:txBody>
      </p:sp>
      <p:pic>
        <p:nvPicPr>
          <p:cNvPr id="284" name="Google Shape;284;p52"/>
          <p:cNvPicPr preferRelativeResize="0"/>
          <p:nvPr/>
        </p:nvPicPr>
        <p:blipFill rotWithShape="1">
          <a:blip r:embed="rId3">
            <a:alphaModFix/>
          </a:blip>
          <a:srcRect b="4879"/>
          <a:stretch/>
        </p:blipFill>
        <p:spPr>
          <a:xfrm>
            <a:off x="5339700" y="2122325"/>
            <a:ext cx="3330625" cy="2796925"/>
          </a:xfrm>
          <a:prstGeom prst="rect">
            <a:avLst/>
          </a:prstGeom>
          <a:noFill/>
          <a:ln>
            <a:noFill/>
          </a:ln>
        </p:spPr>
      </p:pic>
      <p:pic>
        <p:nvPicPr>
          <p:cNvPr id="285" name="Google Shape;285;p52"/>
          <p:cNvPicPr preferRelativeResize="0"/>
          <p:nvPr/>
        </p:nvPicPr>
        <p:blipFill rotWithShape="1">
          <a:blip r:embed="rId4">
            <a:alphaModFix/>
          </a:blip>
          <a:srcRect t="55074"/>
          <a:stretch/>
        </p:blipFill>
        <p:spPr>
          <a:xfrm>
            <a:off x="5386938" y="196225"/>
            <a:ext cx="3236151" cy="17518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53"/>
          <p:cNvSpPr txBox="1">
            <a:spLocks noGrp="1"/>
          </p:cNvSpPr>
          <p:nvPr>
            <p:ph type="title"/>
          </p:nvPr>
        </p:nvSpPr>
        <p:spPr>
          <a:xfrm>
            <a:off x="106725" y="113500"/>
            <a:ext cx="8655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C0000"/>
                </a:solidFill>
                <a:latin typeface="Lilita One"/>
                <a:ea typeface="Lilita One"/>
                <a:cs typeface="Lilita One"/>
                <a:sym typeface="Lilita One"/>
              </a:rPr>
              <a:t>THE GREAT AWAKENING</a:t>
            </a:r>
            <a:endParaRPr>
              <a:solidFill>
                <a:srgbClr val="CC0000"/>
              </a:solidFill>
              <a:latin typeface="Lilita One"/>
              <a:ea typeface="Lilita One"/>
              <a:cs typeface="Lilita One"/>
              <a:sym typeface="Lilita One"/>
            </a:endParaRPr>
          </a:p>
        </p:txBody>
      </p:sp>
      <p:sp>
        <p:nvSpPr>
          <p:cNvPr id="291" name="Google Shape;291;p53"/>
          <p:cNvSpPr txBox="1">
            <a:spLocks noGrp="1"/>
          </p:cNvSpPr>
          <p:nvPr>
            <p:ph type="body" idx="1"/>
          </p:nvPr>
        </p:nvSpPr>
        <p:spPr>
          <a:xfrm>
            <a:off x="155525" y="610000"/>
            <a:ext cx="8931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C0000"/>
                </a:solidFill>
                <a:latin typeface="Lilita One"/>
                <a:ea typeface="Lilita One"/>
                <a:cs typeface="Lilita One"/>
                <a:sym typeface="Lilita One"/>
              </a:rPr>
              <a:t>TREND:</a:t>
            </a:r>
            <a:r>
              <a:rPr lang="en">
                <a:solidFill>
                  <a:srgbClr val="CC0000"/>
                </a:solidFill>
                <a:latin typeface="Alfa Slab One"/>
                <a:ea typeface="Alfa Slab One"/>
                <a:cs typeface="Alfa Slab One"/>
                <a:sym typeface="Alfa Slab One"/>
              </a:rPr>
              <a:t> </a:t>
            </a:r>
            <a:r>
              <a:rPr lang="en">
                <a:solidFill>
                  <a:srgbClr val="404042"/>
                </a:solidFill>
                <a:latin typeface="Oswald"/>
                <a:ea typeface="Oswald"/>
                <a:cs typeface="Oswald"/>
                <a:sym typeface="Oswald"/>
              </a:rPr>
              <a:t>challenged tradition, hierarchy, and quiet rationalism characteristic of colonial Protestants. Ultimately led to a more populist, democratic way of thinking.</a:t>
            </a:r>
            <a:endParaRPr>
              <a:solidFill>
                <a:srgbClr val="404042"/>
              </a:solidFill>
              <a:latin typeface="Oswald"/>
              <a:ea typeface="Oswald"/>
              <a:cs typeface="Oswald"/>
              <a:sym typeface="Oswald"/>
            </a:endParaRPr>
          </a:p>
          <a:p>
            <a:pPr marL="0" lvl="0" indent="0" algn="l" rtl="0">
              <a:spcBef>
                <a:spcPts val="1600"/>
              </a:spcBef>
              <a:spcAft>
                <a:spcPts val="1600"/>
              </a:spcAft>
              <a:buNone/>
            </a:pPr>
            <a:r>
              <a:rPr lang="en">
                <a:solidFill>
                  <a:srgbClr val="404042"/>
                </a:solidFill>
                <a:latin typeface="Oswald"/>
                <a:ea typeface="Oswald"/>
                <a:cs typeface="Oswald"/>
                <a:sym typeface="Oswald"/>
              </a:rPr>
              <a:t>Fiery ministers from England (</a:t>
            </a:r>
            <a:r>
              <a:rPr lang="en" b="1">
                <a:solidFill>
                  <a:srgbClr val="CC0000"/>
                </a:solidFill>
                <a:latin typeface="Oswald"/>
                <a:ea typeface="Oswald"/>
                <a:cs typeface="Oswald"/>
                <a:sym typeface="Oswald"/>
              </a:rPr>
              <a:t>Jonathan Edwards</a:t>
            </a:r>
            <a:r>
              <a:rPr lang="en">
                <a:solidFill>
                  <a:srgbClr val="404042"/>
                </a:solidFill>
                <a:latin typeface="Oswald"/>
                <a:ea typeface="Oswald"/>
                <a:cs typeface="Oswald"/>
                <a:sym typeface="Oswald"/>
              </a:rPr>
              <a:t> and </a:t>
            </a:r>
            <a:r>
              <a:rPr lang="en" b="1">
                <a:solidFill>
                  <a:srgbClr val="CC0000"/>
                </a:solidFill>
                <a:latin typeface="Oswald"/>
                <a:ea typeface="Oswald"/>
                <a:cs typeface="Oswald"/>
                <a:sym typeface="Oswald"/>
              </a:rPr>
              <a:t>George Whitefield</a:t>
            </a:r>
            <a:r>
              <a:rPr lang="en">
                <a:solidFill>
                  <a:srgbClr val="404042"/>
                </a:solidFill>
                <a:latin typeface="Oswald"/>
                <a:ea typeface="Oswald"/>
                <a:cs typeface="Oswald"/>
                <a:sym typeface="Oswald"/>
              </a:rPr>
              <a:t>) preached a more personal, emotional religion. Open-air sermons across the colonies attracted thousands of believers </a:t>
            </a:r>
            <a:endParaRPr>
              <a:latin typeface="Oswald"/>
              <a:ea typeface="Oswald"/>
              <a:cs typeface="Oswald"/>
              <a:sym typeface="Oswald"/>
            </a:endParaRPr>
          </a:p>
        </p:txBody>
      </p:sp>
      <p:pic>
        <p:nvPicPr>
          <p:cNvPr id="292" name="Google Shape;292;p53"/>
          <p:cNvPicPr preferRelativeResize="0"/>
          <p:nvPr/>
        </p:nvPicPr>
        <p:blipFill>
          <a:blip r:embed="rId3">
            <a:alphaModFix/>
          </a:blip>
          <a:stretch>
            <a:fillRect/>
          </a:stretch>
        </p:blipFill>
        <p:spPr>
          <a:xfrm>
            <a:off x="996763" y="2397975"/>
            <a:ext cx="7009824" cy="27455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54"/>
          <p:cNvPicPr preferRelativeResize="0"/>
          <p:nvPr/>
        </p:nvPicPr>
        <p:blipFill>
          <a:blip r:embed="rId3">
            <a:alphaModFix/>
          </a:blip>
          <a:stretch>
            <a:fillRect/>
          </a:stretch>
        </p:blipFill>
        <p:spPr>
          <a:xfrm>
            <a:off x="3128577" y="269425"/>
            <a:ext cx="5837697" cy="3367900"/>
          </a:xfrm>
          <a:prstGeom prst="rect">
            <a:avLst/>
          </a:prstGeom>
          <a:noFill/>
          <a:ln>
            <a:noFill/>
          </a:ln>
        </p:spPr>
      </p:pic>
      <p:sp>
        <p:nvSpPr>
          <p:cNvPr id="298" name="Google Shape;298;p54"/>
          <p:cNvSpPr/>
          <p:nvPr/>
        </p:nvSpPr>
        <p:spPr>
          <a:xfrm>
            <a:off x="166625" y="150825"/>
            <a:ext cx="6298800" cy="3589800"/>
          </a:xfrm>
          <a:prstGeom prst="wedgeRoundRectCallout">
            <a:avLst>
              <a:gd name="adj1" fmla="val 47679"/>
              <a:gd name="adj2" fmla="val 62842"/>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54"/>
          <p:cNvSpPr txBox="1"/>
          <p:nvPr/>
        </p:nvSpPr>
        <p:spPr>
          <a:xfrm>
            <a:off x="355475" y="428525"/>
            <a:ext cx="59211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Oswald"/>
                <a:ea typeface="Oswald"/>
                <a:cs typeface="Oswald"/>
                <a:sym typeface="Oswald"/>
              </a:rPr>
              <a:t>So that, thus it is that natural men are held in the hand of God, over the pit of hell; they have deserved the fiery pit, and are already sentenced to it; and God is dreadfully provoked, his anger is as great towards them as to those that are actually suffering the executions of the fierceness of his wrath in hell, and they have done nothing in the least to appease or abate that anger, neither is God in the least bound by any promise to hold them up one moment; the devil is waiting for them, hell is gaping for them, the flames gather and flash about them, and would fain lay hold on them, and swallow them up; the fire pent up in their own hearts is struggling to break out: and they have no interest in any Mediator, there are no means within reach that can be any security to them. In short, they have no refuge, nothing to take hold of, all that preserves them every moment is the mere arbitrary will, and uncovenanted, unobliged forbearance of an incensed God. The use of this awful subject may be for awakening unconverted persons in this congregation. </a:t>
            </a:r>
            <a:endParaRPr sz="1500">
              <a:latin typeface="Oswald"/>
              <a:ea typeface="Oswald"/>
              <a:cs typeface="Oswald"/>
              <a:sym typeface="Oswald"/>
            </a:endParaRPr>
          </a:p>
        </p:txBody>
      </p:sp>
      <p:sp>
        <p:nvSpPr>
          <p:cNvPr id="300" name="Google Shape;300;p54"/>
          <p:cNvSpPr txBox="1">
            <a:spLocks noGrp="1"/>
          </p:cNvSpPr>
          <p:nvPr>
            <p:ph type="title" idx="4294967295"/>
          </p:nvPr>
        </p:nvSpPr>
        <p:spPr>
          <a:xfrm>
            <a:off x="0" y="3825325"/>
            <a:ext cx="8229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CC0000"/>
                </a:solidFill>
                <a:latin typeface="Lilita One"/>
                <a:ea typeface="Lilita One"/>
                <a:cs typeface="Lilita One"/>
                <a:sym typeface="Lilita One"/>
              </a:rPr>
              <a:t>JONATHAN EDWARDS</a:t>
            </a:r>
            <a:endParaRPr sz="2400">
              <a:solidFill>
                <a:srgbClr val="CC0000"/>
              </a:solidFill>
              <a:latin typeface="Lilita One"/>
              <a:ea typeface="Lilita One"/>
              <a:cs typeface="Lilita One"/>
              <a:sym typeface="Lilita One"/>
            </a:endParaRPr>
          </a:p>
          <a:p>
            <a:pPr marL="0" lvl="0" indent="0" algn="l" rtl="0">
              <a:spcBef>
                <a:spcPts val="0"/>
              </a:spcBef>
              <a:spcAft>
                <a:spcPts val="0"/>
              </a:spcAft>
              <a:buNone/>
            </a:pPr>
            <a:r>
              <a:rPr lang="en" sz="2400">
                <a:solidFill>
                  <a:srgbClr val="CC0000"/>
                </a:solidFill>
                <a:latin typeface="Lilita One"/>
                <a:ea typeface="Lilita One"/>
                <a:cs typeface="Lilita One"/>
                <a:sym typeface="Lilita One"/>
              </a:rPr>
              <a:t>SINNERS IN THE HANDS OF AN ANGRY GOD, 1741</a:t>
            </a:r>
            <a:endParaRPr sz="2400">
              <a:solidFill>
                <a:srgbClr val="CC0000"/>
              </a:solidFill>
              <a:latin typeface="Lilita One"/>
              <a:ea typeface="Lilita One"/>
              <a:cs typeface="Lilita One"/>
              <a:sym typeface="Lilita One"/>
            </a:endParaRPr>
          </a:p>
        </p:txBody>
      </p:sp>
      <p:pic>
        <p:nvPicPr>
          <p:cNvPr id="301" name="Google Shape;301;p54"/>
          <p:cNvPicPr preferRelativeResize="0"/>
          <p:nvPr/>
        </p:nvPicPr>
        <p:blipFill>
          <a:blip r:embed="rId4">
            <a:alphaModFix/>
          </a:blip>
          <a:stretch>
            <a:fillRect/>
          </a:stretch>
        </p:blipFill>
        <p:spPr>
          <a:xfrm>
            <a:off x="7626100" y="3637325"/>
            <a:ext cx="1427353" cy="1401100"/>
          </a:xfrm>
          <a:prstGeom prst="rect">
            <a:avLst/>
          </a:prstGeom>
          <a:noFill/>
          <a:ln>
            <a:noFill/>
          </a:ln>
        </p:spPr>
      </p:pic>
      <p:pic>
        <p:nvPicPr>
          <p:cNvPr id="302" name="Google Shape;302;p54"/>
          <p:cNvPicPr preferRelativeResize="0"/>
          <p:nvPr/>
        </p:nvPicPr>
        <p:blipFill>
          <a:blip r:embed="rId5">
            <a:alphaModFix/>
          </a:blip>
          <a:stretch>
            <a:fillRect/>
          </a:stretch>
        </p:blipFill>
        <p:spPr>
          <a:xfrm>
            <a:off x="8217905" y="4164385"/>
            <a:ext cx="890419" cy="87403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C0000"/>
                </a:solidFill>
                <a:latin typeface="Lilita One"/>
                <a:ea typeface="Lilita One"/>
                <a:cs typeface="Lilita One"/>
                <a:sym typeface="Lilita One"/>
              </a:rPr>
              <a:t>DOCUMENT ANALYSIS</a:t>
            </a:r>
            <a:endParaRPr>
              <a:solidFill>
                <a:srgbClr val="CC0000"/>
              </a:solidFill>
              <a:latin typeface="Lilita One"/>
              <a:ea typeface="Lilita One"/>
              <a:cs typeface="Lilita One"/>
              <a:sym typeface="Lilita One"/>
            </a:endParaRPr>
          </a:p>
        </p:txBody>
      </p:sp>
      <p:sp>
        <p:nvSpPr>
          <p:cNvPr id="308" name="Google Shape;308;p55"/>
          <p:cNvSpPr txBox="1">
            <a:spLocks noGrp="1"/>
          </p:cNvSpPr>
          <p:nvPr>
            <p:ph type="body" idx="1"/>
          </p:nvPr>
        </p:nvSpPr>
        <p:spPr>
          <a:xfrm>
            <a:off x="311700" y="863550"/>
            <a:ext cx="62949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300" b="1">
                <a:solidFill>
                  <a:srgbClr val="101269"/>
                </a:solidFill>
                <a:highlight>
                  <a:srgbClr val="FFFFFF"/>
                </a:highlight>
                <a:latin typeface="Oswald"/>
                <a:ea typeface="Oswald"/>
                <a:cs typeface="Oswald"/>
                <a:sym typeface="Oswald"/>
              </a:rPr>
              <a:t>Although New England and the Chesapeake Region were both settled largely by people of English origin, by 1700 the regions had evolved into two distinct societies. </a:t>
            </a:r>
            <a:endParaRPr sz="2300" b="1">
              <a:solidFill>
                <a:srgbClr val="101269"/>
              </a:solidFill>
              <a:highlight>
                <a:srgbClr val="FFFFFF"/>
              </a:highlight>
              <a:latin typeface="Oswald"/>
              <a:ea typeface="Oswald"/>
              <a:cs typeface="Oswald"/>
              <a:sym typeface="Oswald"/>
            </a:endParaRPr>
          </a:p>
          <a:p>
            <a:pPr marL="0" lvl="0" indent="0" algn="l" rtl="0">
              <a:lnSpc>
                <a:spcPct val="100000"/>
              </a:lnSpc>
              <a:spcBef>
                <a:spcPts val="700"/>
              </a:spcBef>
              <a:spcAft>
                <a:spcPts val="0"/>
              </a:spcAft>
              <a:buNone/>
            </a:pPr>
            <a:endParaRPr sz="2300" b="1">
              <a:solidFill>
                <a:srgbClr val="101269"/>
              </a:solidFill>
              <a:highlight>
                <a:srgbClr val="FFFFFF"/>
              </a:highlight>
              <a:latin typeface="Oswald"/>
              <a:ea typeface="Oswald"/>
              <a:cs typeface="Oswald"/>
              <a:sym typeface="Oswald"/>
            </a:endParaRPr>
          </a:p>
          <a:p>
            <a:pPr marL="0" lvl="0" indent="0" algn="l" rtl="0">
              <a:lnSpc>
                <a:spcPct val="100000"/>
              </a:lnSpc>
              <a:spcBef>
                <a:spcPts val="700"/>
              </a:spcBef>
              <a:spcAft>
                <a:spcPts val="0"/>
              </a:spcAft>
              <a:buNone/>
            </a:pPr>
            <a:r>
              <a:rPr lang="en" sz="2300" b="1">
                <a:solidFill>
                  <a:srgbClr val="101269"/>
                </a:solidFill>
                <a:highlight>
                  <a:srgbClr val="FFFFFF"/>
                </a:highlight>
                <a:latin typeface="Oswald"/>
                <a:ea typeface="Oswald"/>
                <a:cs typeface="Oswald"/>
                <a:sym typeface="Oswald"/>
              </a:rPr>
              <a:t>Why did this difference in development occur?</a:t>
            </a:r>
            <a:endParaRPr sz="2300" b="1">
              <a:solidFill>
                <a:srgbClr val="101269"/>
              </a:solidFill>
              <a:highlight>
                <a:srgbClr val="FFFFFF"/>
              </a:highlight>
              <a:latin typeface="Oswald"/>
              <a:ea typeface="Oswald"/>
              <a:cs typeface="Oswald"/>
              <a:sym typeface="Oswald"/>
            </a:endParaRPr>
          </a:p>
          <a:p>
            <a:pPr marL="0" lvl="0" indent="0" algn="l" rtl="0">
              <a:lnSpc>
                <a:spcPct val="100000"/>
              </a:lnSpc>
              <a:spcBef>
                <a:spcPts val="700"/>
              </a:spcBef>
              <a:spcAft>
                <a:spcPts val="0"/>
              </a:spcAft>
              <a:buNone/>
            </a:pPr>
            <a:endParaRPr sz="2300" b="1">
              <a:solidFill>
                <a:srgbClr val="101269"/>
              </a:solidFill>
              <a:highlight>
                <a:srgbClr val="FFFFFF"/>
              </a:highlight>
              <a:latin typeface="Oswald"/>
              <a:ea typeface="Oswald"/>
              <a:cs typeface="Oswald"/>
              <a:sym typeface="Oswald"/>
            </a:endParaRPr>
          </a:p>
          <a:p>
            <a:pPr marL="0" lvl="0" indent="0" algn="l" rtl="0">
              <a:lnSpc>
                <a:spcPct val="100000"/>
              </a:lnSpc>
              <a:spcBef>
                <a:spcPts val="700"/>
              </a:spcBef>
              <a:spcAft>
                <a:spcPts val="0"/>
              </a:spcAft>
              <a:buNone/>
            </a:pPr>
            <a:r>
              <a:rPr lang="en" b="1">
                <a:solidFill>
                  <a:srgbClr val="CC0000"/>
                </a:solidFill>
                <a:highlight>
                  <a:srgbClr val="FFFFFF"/>
                </a:highlight>
                <a:latin typeface="Roboto"/>
                <a:ea typeface="Roboto"/>
                <a:cs typeface="Roboto"/>
                <a:sym typeface="Roboto"/>
              </a:rPr>
              <a:t>Each person in your group will summarize a document &amp; then you will discuss your findings. Be prepared to share!</a:t>
            </a:r>
            <a:endParaRPr b="1">
              <a:solidFill>
                <a:srgbClr val="CC0000"/>
              </a:solidFill>
              <a:highlight>
                <a:srgbClr val="FFFFFF"/>
              </a:highlight>
              <a:latin typeface="Roboto"/>
              <a:ea typeface="Roboto"/>
              <a:cs typeface="Roboto"/>
              <a:sym typeface="Roboto"/>
            </a:endParaRPr>
          </a:p>
          <a:p>
            <a:pPr marL="0" lvl="0" indent="0" algn="l" rtl="0">
              <a:lnSpc>
                <a:spcPct val="100000"/>
              </a:lnSpc>
              <a:spcBef>
                <a:spcPts val="700"/>
              </a:spcBef>
              <a:spcAft>
                <a:spcPts val="1600"/>
              </a:spcAft>
              <a:buNone/>
            </a:pPr>
            <a:endParaRPr>
              <a:latin typeface="Oswald"/>
              <a:ea typeface="Oswald"/>
              <a:cs typeface="Oswald"/>
              <a:sym typeface="Oswald"/>
            </a:endParaRPr>
          </a:p>
        </p:txBody>
      </p:sp>
      <p:pic>
        <p:nvPicPr>
          <p:cNvPr id="309" name="Google Shape;309;p55">
            <a:hlinkClick r:id="rId3"/>
          </p:cNvPr>
          <p:cNvPicPr preferRelativeResize="0"/>
          <p:nvPr/>
        </p:nvPicPr>
        <p:blipFill>
          <a:blip r:embed="rId4">
            <a:alphaModFix/>
          </a:blip>
          <a:stretch>
            <a:fillRect/>
          </a:stretch>
        </p:blipFill>
        <p:spPr>
          <a:xfrm>
            <a:off x="6568200" y="367425"/>
            <a:ext cx="2232600" cy="2232600"/>
          </a:xfrm>
          <a:prstGeom prst="rect">
            <a:avLst/>
          </a:prstGeom>
          <a:noFill/>
          <a:ln>
            <a:noFill/>
          </a:ln>
        </p:spPr>
      </p:pic>
      <p:pic>
        <p:nvPicPr>
          <p:cNvPr id="310" name="Google Shape;310;p55"/>
          <p:cNvPicPr preferRelativeResize="0"/>
          <p:nvPr/>
        </p:nvPicPr>
        <p:blipFill>
          <a:blip r:embed="rId5">
            <a:alphaModFix/>
          </a:blip>
          <a:stretch>
            <a:fillRect/>
          </a:stretch>
        </p:blipFill>
        <p:spPr>
          <a:xfrm>
            <a:off x="7493875" y="1207275"/>
            <a:ext cx="1392750" cy="1392750"/>
          </a:xfrm>
          <a:prstGeom prst="rect">
            <a:avLst/>
          </a:prstGeom>
          <a:noFill/>
          <a:ln>
            <a:noFill/>
          </a:ln>
        </p:spPr>
      </p:pic>
      <p:sp>
        <p:nvSpPr>
          <p:cNvPr id="311" name="Google Shape;311;p55"/>
          <p:cNvSpPr/>
          <p:nvPr/>
        </p:nvSpPr>
        <p:spPr>
          <a:xfrm>
            <a:off x="6643800" y="3255725"/>
            <a:ext cx="2386200" cy="1231200"/>
          </a:xfrm>
          <a:prstGeom prst="roundRect">
            <a:avLst>
              <a:gd name="adj" fmla="val 16667"/>
            </a:avLst>
          </a:prstGeom>
          <a:solidFill>
            <a:schemeClr val="lt2"/>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Roboto"/>
                <a:ea typeface="Roboto"/>
                <a:cs typeface="Roboto"/>
                <a:sym typeface="Roboto"/>
              </a:rPr>
              <a:t>Group leader: </a:t>
            </a:r>
            <a:endParaRPr b="1">
              <a:latin typeface="Roboto"/>
              <a:ea typeface="Roboto"/>
              <a:cs typeface="Roboto"/>
              <a:sym typeface="Roboto"/>
            </a:endParaRPr>
          </a:p>
          <a:p>
            <a:pPr marL="0" lvl="0" indent="0" algn="l" rtl="0">
              <a:spcBef>
                <a:spcPts val="0"/>
              </a:spcBef>
              <a:spcAft>
                <a:spcPts val="0"/>
              </a:spcAft>
              <a:buNone/>
            </a:pPr>
            <a:r>
              <a:rPr lang="en" sz="1100" b="1">
                <a:latin typeface="Roboto"/>
                <a:ea typeface="Roboto"/>
                <a:cs typeface="Roboto"/>
                <a:sym typeface="Roboto"/>
              </a:rPr>
              <a:t>(create &amp; share the doc)</a:t>
            </a:r>
            <a:endParaRPr sz="1100" b="1">
              <a:latin typeface="Roboto"/>
              <a:ea typeface="Roboto"/>
              <a:cs typeface="Roboto"/>
              <a:sym typeface="Roboto"/>
            </a:endParaRPr>
          </a:p>
          <a:p>
            <a:pPr marL="0" lvl="0" indent="0" algn="l" rtl="0">
              <a:spcBef>
                <a:spcPts val="0"/>
              </a:spcBef>
              <a:spcAft>
                <a:spcPts val="0"/>
              </a:spcAft>
              <a:buNone/>
            </a:pPr>
            <a:endParaRPr sz="1100" b="1">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Person whose first name is 1st alphabetically</a:t>
            </a:r>
            <a:endParaRPr>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6"/>
          <p:cNvSpPr txBox="1">
            <a:spLocks noGrp="1"/>
          </p:cNvSpPr>
          <p:nvPr>
            <p:ph type="title"/>
          </p:nvPr>
        </p:nvSpPr>
        <p:spPr>
          <a:xfrm>
            <a:off x="887550" y="124225"/>
            <a:ext cx="7784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C0000"/>
                </a:solidFill>
                <a:latin typeface="Lilita One"/>
                <a:ea typeface="Lilita One"/>
                <a:cs typeface="Lilita One"/>
                <a:sym typeface="Lilita One"/>
              </a:rPr>
              <a:t>DOCUMENT ANALYSIS</a:t>
            </a:r>
            <a:endParaRPr>
              <a:solidFill>
                <a:srgbClr val="CC0000"/>
              </a:solidFill>
              <a:latin typeface="Lilita One"/>
              <a:ea typeface="Lilita One"/>
              <a:cs typeface="Lilita One"/>
              <a:sym typeface="Lilita One"/>
            </a:endParaRPr>
          </a:p>
        </p:txBody>
      </p:sp>
      <p:sp>
        <p:nvSpPr>
          <p:cNvPr id="317" name="Google Shape;317;p56"/>
          <p:cNvSpPr/>
          <p:nvPr/>
        </p:nvSpPr>
        <p:spPr>
          <a:xfrm>
            <a:off x="138900" y="761650"/>
            <a:ext cx="4444500" cy="1283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a:latin typeface="Roboto"/>
              <a:ea typeface="Roboto"/>
              <a:cs typeface="Roboto"/>
              <a:sym typeface="Roboto"/>
            </a:endParaRPr>
          </a:p>
        </p:txBody>
      </p:sp>
      <p:sp>
        <p:nvSpPr>
          <p:cNvPr id="318" name="Google Shape;318;p56"/>
          <p:cNvSpPr/>
          <p:nvPr/>
        </p:nvSpPr>
        <p:spPr>
          <a:xfrm>
            <a:off x="298925" y="1830950"/>
            <a:ext cx="2406900" cy="2994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Oswald"/>
                <a:ea typeface="Oswald"/>
                <a:cs typeface="Oswald"/>
                <a:sym typeface="Oswald"/>
              </a:rPr>
              <a:t>DOCUMENT 1</a:t>
            </a:r>
            <a:endParaRPr b="1">
              <a:solidFill>
                <a:srgbClr val="FFFFFF"/>
              </a:solidFill>
              <a:latin typeface="Oswald"/>
              <a:ea typeface="Oswald"/>
              <a:cs typeface="Oswald"/>
              <a:sym typeface="Oswald"/>
            </a:endParaRPr>
          </a:p>
        </p:txBody>
      </p:sp>
      <p:sp>
        <p:nvSpPr>
          <p:cNvPr id="319" name="Google Shape;319;p56"/>
          <p:cNvSpPr/>
          <p:nvPr/>
        </p:nvSpPr>
        <p:spPr>
          <a:xfrm>
            <a:off x="138899" y="2195075"/>
            <a:ext cx="4444500" cy="1283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a:latin typeface="Roboto"/>
              <a:ea typeface="Roboto"/>
              <a:cs typeface="Roboto"/>
              <a:sym typeface="Roboto"/>
            </a:endParaRPr>
          </a:p>
        </p:txBody>
      </p:sp>
      <p:sp>
        <p:nvSpPr>
          <p:cNvPr id="320" name="Google Shape;320;p56"/>
          <p:cNvSpPr/>
          <p:nvPr/>
        </p:nvSpPr>
        <p:spPr>
          <a:xfrm>
            <a:off x="336976" y="3264375"/>
            <a:ext cx="2406900" cy="2994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Oswald"/>
                <a:ea typeface="Oswald"/>
                <a:cs typeface="Oswald"/>
                <a:sym typeface="Oswald"/>
              </a:rPr>
              <a:t>DOCUMENT  2 &amp; 3</a:t>
            </a:r>
            <a:endParaRPr b="1">
              <a:solidFill>
                <a:srgbClr val="FFFFFF"/>
              </a:solidFill>
              <a:latin typeface="Oswald"/>
              <a:ea typeface="Oswald"/>
              <a:cs typeface="Oswald"/>
              <a:sym typeface="Oswald"/>
            </a:endParaRPr>
          </a:p>
        </p:txBody>
      </p:sp>
      <p:sp>
        <p:nvSpPr>
          <p:cNvPr id="321" name="Google Shape;321;p56"/>
          <p:cNvSpPr/>
          <p:nvPr/>
        </p:nvSpPr>
        <p:spPr>
          <a:xfrm>
            <a:off x="124199" y="3664325"/>
            <a:ext cx="4444500" cy="1283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a:latin typeface="Roboto"/>
              <a:ea typeface="Roboto"/>
              <a:cs typeface="Roboto"/>
              <a:sym typeface="Roboto"/>
            </a:endParaRPr>
          </a:p>
        </p:txBody>
      </p:sp>
      <p:sp>
        <p:nvSpPr>
          <p:cNvPr id="322" name="Google Shape;322;p56"/>
          <p:cNvSpPr/>
          <p:nvPr/>
        </p:nvSpPr>
        <p:spPr>
          <a:xfrm>
            <a:off x="312470" y="4733625"/>
            <a:ext cx="2406900" cy="2994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Oswald"/>
                <a:ea typeface="Oswald"/>
                <a:cs typeface="Oswald"/>
                <a:sym typeface="Oswald"/>
              </a:rPr>
              <a:t>DOCUMENT  4</a:t>
            </a:r>
            <a:endParaRPr b="1">
              <a:solidFill>
                <a:srgbClr val="FFFFFF"/>
              </a:solidFill>
              <a:latin typeface="Oswald"/>
              <a:ea typeface="Oswald"/>
              <a:cs typeface="Oswald"/>
              <a:sym typeface="Oswald"/>
            </a:endParaRPr>
          </a:p>
        </p:txBody>
      </p:sp>
      <p:sp>
        <p:nvSpPr>
          <p:cNvPr id="323" name="Google Shape;323;p56"/>
          <p:cNvSpPr/>
          <p:nvPr/>
        </p:nvSpPr>
        <p:spPr>
          <a:xfrm>
            <a:off x="4671675" y="760100"/>
            <a:ext cx="4444500" cy="1283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a:latin typeface="Roboto"/>
              <a:ea typeface="Roboto"/>
              <a:cs typeface="Roboto"/>
              <a:sym typeface="Roboto"/>
            </a:endParaRPr>
          </a:p>
        </p:txBody>
      </p:sp>
      <p:sp>
        <p:nvSpPr>
          <p:cNvPr id="324" name="Google Shape;324;p56"/>
          <p:cNvSpPr/>
          <p:nvPr/>
        </p:nvSpPr>
        <p:spPr>
          <a:xfrm>
            <a:off x="6483869" y="1829400"/>
            <a:ext cx="2406900" cy="2994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Oswald"/>
                <a:ea typeface="Oswald"/>
                <a:cs typeface="Oswald"/>
                <a:sym typeface="Oswald"/>
              </a:rPr>
              <a:t>DOCUMENT 5</a:t>
            </a:r>
            <a:endParaRPr b="1">
              <a:solidFill>
                <a:srgbClr val="FFFFFF"/>
              </a:solidFill>
              <a:latin typeface="Oswald"/>
              <a:ea typeface="Oswald"/>
              <a:cs typeface="Oswald"/>
              <a:sym typeface="Oswald"/>
            </a:endParaRPr>
          </a:p>
        </p:txBody>
      </p:sp>
      <p:sp>
        <p:nvSpPr>
          <p:cNvPr id="325" name="Google Shape;325;p56"/>
          <p:cNvSpPr/>
          <p:nvPr/>
        </p:nvSpPr>
        <p:spPr>
          <a:xfrm>
            <a:off x="4663549" y="2229350"/>
            <a:ext cx="4444500" cy="1283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a:latin typeface="Roboto"/>
              <a:ea typeface="Roboto"/>
              <a:cs typeface="Roboto"/>
              <a:sym typeface="Roboto"/>
            </a:endParaRPr>
          </a:p>
        </p:txBody>
      </p:sp>
      <p:sp>
        <p:nvSpPr>
          <p:cNvPr id="326" name="Google Shape;326;p56"/>
          <p:cNvSpPr/>
          <p:nvPr/>
        </p:nvSpPr>
        <p:spPr>
          <a:xfrm>
            <a:off x="6508375" y="3298650"/>
            <a:ext cx="2406900" cy="2994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Oswald"/>
                <a:ea typeface="Oswald"/>
                <a:cs typeface="Oswald"/>
                <a:sym typeface="Oswald"/>
              </a:rPr>
              <a:t>DOCUMENT  6</a:t>
            </a:r>
            <a:endParaRPr b="1">
              <a:solidFill>
                <a:srgbClr val="FFFFFF"/>
              </a:solidFill>
              <a:latin typeface="Oswald"/>
              <a:ea typeface="Oswald"/>
              <a:cs typeface="Oswald"/>
              <a:sym typeface="Oswald"/>
            </a:endParaRPr>
          </a:p>
        </p:txBody>
      </p:sp>
      <p:sp>
        <p:nvSpPr>
          <p:cNvPr id="327" name="Google Shape;327;p56"/>
          <p:cNvSpPr/>
          <p:nvPr/>
        </p:nvSpPr>
        <p:spPr>
          <a:xfrm>
            <a:off x="4663549" y="3698600"/>
            <a:ext cx="4444500" cy="1283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a:latin typeface="Roboto"/>
              <a:ea typeface="Roboto"/>
              <a:cs typeface="Roboto"/>
              <a:sym typeface="Roboto"/>
            </a:endParaRPr>
          </a:p>
        </p:txBody>
      </p:sp>
      <p:sp>
        <p:nvSpPr>
          <p:cNvPr id="328" name="Google Shape;328;p56"/>
          <p:cNvSpPr/>
          <p:nvPr/>
        </p:nvSpPr>
        <p:spPr>
          <a:xfrm>
            <a:off x="6508375" y="4767900"/>
            <a:ext cx="2406900" cy="2994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Oswald"/>
                <a:ea typeface="Oswald"/>
                <a:cs typeface="Oswald"/>
                <a:sym typeface="Oswald"/>
              </a:rPr>
              <a:t>DOCUMENT  7</a:t>
            </a:r>
            <a:endParaRPr b="1">
              <a:solidFill>
                <a:srgbClr val="FFFFFF"/>
              </a:solidFill>
              <a:latin typeface="Oswald"/>
              <a:ea typeface="Oswald"/>
              <a:cs typeface="Oswald"/>
              <a:sym typeface="Oswald"/>
            </a:endParaRPr>
          </a:p>
        </p:txBody>
      </p:sp>
      <p:pic>
        <p:nvPicPr>
          <p:cNvPr id="329" name="Google Shape;329;p56">
            <a:hlinkClick r:id="rId3"/>
          </p:cNvPr>
          <p:cNvPicPr preferRelativeResize="0"/>
          <p:nvPr/>
        </p:nvPicPr>
        <p:blipFill>
          <a:blip r:embed="rId4">
            <a:alphaModFix/>
          </a:blip>
          <a:stretch>
            <a:fillRect/>
          </a:stretch>
        </p:blipFill>
        <p:spPr>
          <a:xfrm>
            <a:off x="117625" y="60075"/>
            <a:ext cx="638456" cy="699150"/>
          </a:xfrm>
          <a:prstGeom prst="rect">
            <a:avLst/>
          </a:prstGeom>
          <a:noFill/>
          <a:ln>
            <a:noFill/>
          </a:ln>
        </p:spPr>
      </p:pic>
      <p:pic>
        <p:nvPicPr>
          <p:cNvPr id="330" name="Google Shape;330;p56"/>
          <p:cNvPicPr preferRelativeResize="0"/>
          <p:nvPr/>
        </p:nvPicPr>
        <p:blipFill>
          <a:blip r:embed="rId5">
            <a:alphaModFix/>
          </a:blip>
          <a:stretch>
            <a:fillRect/>
          </a:stretch>
        </p:blipFill>
        <p:spPr>
          <a:xfrm>
            <a:off x="382340" y="323078"/>
            <a:ext cx="398285" cy="436147"/>
          </a:xfrm>
          <a:prstGeom prst="rect">
            <a:avLst/>
          </a:prstGeom>
          <a:noFill/>
          <a:ln>
            <a:noFill/>
          </a:ln>
        </p:spPr>
      </p:pic>
      <p:sp>
        <p:nvSpPr>
          <p:cNvPr id="331" name="Google Shape;331;p56"/>
          <p:cNvSpPr txBox="1"/>
          <p:nvPr/>
        </p:nvSpPr>
        <p:spPr>
          <a:xfrm>
            <a:off x="6009650" y="160400"/>
            <a:ext cx="2962200" cy="53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Make a copy &amp; share with your group + teacher (as an editor)</a:t>
            </a:r>
            <a:endParaRPr b="1">
              <a:latin typeface="Proxima Nova"/>
              <a:ea typeface="Proxima Nova"/>
              <a:cs typeface="Proxima Nova"/>
              <a:sym typeface="Proxima Nova"/>
            </a:endParaRPr>
          </a:p>
        </p:txBody>
      </p:sp>
      <p:sp>
        <p:nvSpPr>
          <p:cNvPr id="332" name="Google Shape;332;p56"/>
          <p:cNvSpPr/>
          <p:nvPr/>
        </p:nvSpPr>
        <p:spPr>
          <a:xfrm>
            <a:off x="-1127075" y="1582350"/>
            <a:ext cx="1244700" cy="793500"/>
          </a:xfrm>
          <a:prstGeom prst="rightArrow">
            <a:avLst>
              <a:gd name="adj1" fmla="val 50000"/>
              <a:gd name="adj2" fmla="val 50000"/>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a:latin typeface="Roboto"/>
                <a:ea typeface="Roboto"/>
                <a:cs typeface="Roboto"/>
                <a:sym typeface="Roboto"/>
              </a:rPr>
              <a:t>Put your name by the doc</a:t>
            </a:r>
            <a:endParaRPr sz="1000" b="1">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9"/>
          <p:cNvSpPr txBox="1">
            <a:spLocks noGrp="1"/>
          </p:cNvSpPr>
          <p:nvPr>
            <p:ph type="ctrTitle"/>
          </p:nvPr>
        </p:nvSpPr>
        <p:spPr>
          <a:xfrm>
            <a:off x="203600" y="124425"/>
            <a:ext cx="8690400" cy="573000"/>
          </a:xfrm>
          <a:prstGeom prst="rect">
            <a:avLst/>
          </a:prstGeom>
          <a:solidFill>
            <a:srgbClr val="CD3737"/>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4000">
                <a:solidFill>
                  <a:srgbClr val="FFFFFF"/>
                </a:solidFill>
                <a:latin typeface="Lilita One"/>
                <a:ea typeface="Lilita One"/>
                <a:cs typeface="Lilita One"/>
                <a:sym typeface="Lilita One"/>
              </a:rPr>
              <a:t>TEACHER TIPS:</a:t>
            </a:r>
            <a:endParaRPr sz="4000">
              <a:solidFill>
                <a:srgbClr val="FFFFFF"/>
              </a:solidFill>
              <a:latin typeface="Lilita One"/>
              <a:ea typeface="Lilita One"/>
              <a:cs typeface="Lilita One"/>
              <a:sym typeface="Lilita One"/>
            </a:endParaRPr>
          </a:p>
        </p:txBody>
      </p:sp>
      <p:sp>
        <p:nvSpPr>
          <p:cNvPr id="176" name="Google Shape;176;p39"/>
          <p:cNvSpPr txBox="1"/>
          <p:nvPr/>
        </p:nvSpPr>
        <p:spPr>
          <a:xfrm>
            <a:off x="203599" y="1020300"/>
            <a:ext cx="5354100" cy="1571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b="1">
                <a:solidFill>
                  <a:srgbClr val="CD3737"/>
                </a:solidFill>
                <a:latin typeface="Oswald"/>
                <a:ea typeface="Oswald"/>
                <a:cs typeface="Oswald"/>
                <a:sym typeface="Oswald"/>
              </a:rPr>
              <a:t>How I have used these lectures:</a:t>
            </a:r>
            <a:endParaRPr sz="1700" b="1">
              <a:solidFill>
                <a:srgbClr val="CD3737"/>
              </a:solidFill>
              <a:latin typeface="Oswald"/>
              <a:ea typeface="Oswald"/>
              <a:cs typeface="Oswald"/>
              <a:sym typeface="Oswald"/>
            </a:endParaRPr>
          </a:p>
          <a:p>
            <a:pPr marL="457200" lvl="0" indent="-311150" algn="l" rtl="0">
              <a:spcBef>
                <a:spcPts val="0"/>
              </a:spcBef>
              <a:spcAft>
                <a:spcPts val="0"/>
              </a:spcAft>
              <a:buClr>
                <a:srgbClr val="1C4587"/>
              </a:buClr>
              <a:buSzPts val="1300"/>
              <a:buFont typeface="Oswald"/>
              <a:buChar char="-"/>
            </a:pPr>
            <a:r>
              <a:rPr lang="en" sz="1300" b="1">
                <a:solidFill>
                  <a:srgbClr val="1C4587"/>
                </a:solidFill>
                <a:latin typeface="Oswald"/>
                <a:ea typeface="Oswald"/>
                <a:cs typeface="Oswald"/>
                <a:sym typeface="Oswald"/>
              </a:rPr>
              <a:t>In class: </a:t>
            </a:r>
            <a:r>
              <a:rPr lang="en" sz="1300">
                <a:solidFill>
                  <a:srgbClr val="1C4587"/>
                </a:solidFill>
                <a:latin typeface="Oswald"/>
                <a:ea typeface="Oswald"/>
                <a:cs typeface="Oswald"/>
                <a:sym typeface="Oswald"/>
              </a:rPr>
              <a:t>I don’t require lecture notes from my AP students but they are not permitted to use computers or work on other assignments. I do ask questions (both included &amp; improv) throughout the lecture</a:t>
            </a:r>
            <a:endParaRPr sz="1300">
              <a:solidFill>
                <a:srgbClr val="1C4587"/>
              </a:solidFill>
              <a:latin typeface="Oswald"/>
              <a:ea typeface="Oswald"/>
              <a:cs typeface="Oswald"/>
              <a:sym typeface="Oswald"/>
            </a:endParaRPr>
          </a:p>
          <a:p>
            <a:pPr marL="457200" lvl="0" indent="-311150" algn="l" rtl="0">
              <a:spcBef>
                <a:spcPts val="1000"/>
              </a:spcBef>
              <a:spcAft>
                <a:spcPts val="0"/>
              </a:spcAft>
              <a:buClr>
                <a:srgbClr val="1C4587"/>
              </a:buClr>
              <a:buSzPts val="1300"/>
              <a:buFont typeface="Oswald"/>
              <a:buChar char="-"/>
            </a:pPr>
            <a:r>
              <a:rPr lang="en" sz="1300" b="1">
                <a:solidFill>
                  <a:srgbClr val="1C4587"/>
                </a:solidFill>
                <a:latin typeface="Oswald"/>
                <a:ea typeface="Oswald"/>
                <a:cs typeface="Oswald"/>
                <a:sym typeface="Oswald"/>
              </a:rPr>
              <a:t>Distance Learning/Flipped Classroom:</a:t>
            </a:r>
            <a:r>
              <a:rPr lang="en" sz="1300">
                <a:solidFill>
                  <a:srgbClr val="1C4587"/>
                </a:solidFill>
                <a:latin typeface="Oswald"/>
                <a:ea typeface="Oswald"/>
                <a:cs typeface="Oswald"/>
                <a:sym typeface="Oswald"/>
              </a:rPr>
              <a:t> Record lecture on screencast-o-matic → save video to drive &amp; insert link to video → students take a quiz on the lecture &amp; assigned Reading.</a:t>
            </a:r>
            <a:endParaRPr sz="1300">
              <a:solidFill>
                <a:srgbClr val="1C4587"/>
              </a:solidFill>
              <a:latin typeface="Oswald"/>
              <a:ea typeface="Oswald"/>
              <a:cs typeface="Oswald"/>
              <a:sym typeface="Oswald"/>
            </a:endParaRPr>
          </a:p>
          <a:p>
            <a:pPr marL="457200" lvl="0" indent="-311150" algn="l" rtl="0">
              <a:spcBef>
                <a:spcPts val="1000"/>
              </a:spcBef>
              <a:spcAft>
                <a:spcPts val="1000"/>
              </a:spcAft>
              <a:buClr>
                <a:srgbClr val="1C4587"/>
              </a:buClr>
              <a:buSzPts val="1300"/>
              <a:buFont typeface="Oswald"/>
              <a:buChar char="-"/>
            </a:pPr>
            <a:r>
              <a:rPr lang="en" sz="1300" b="1">
                <a:solidFill>
                  <a:srgbClr val="1C4587"/>
                </a:solidFill>
                <a:latin typeface="Oswald"/>
                <a:ea typeface="Oswald"/>
                <a:cs typeface="Oswald"/>
                <a:sym typeface="Oswald"/>
              </a:rPr>
              <a:t>End of Year Review</a:t>
            </a:r>
            <a:r>
              <a:rPr lang="en" sz="1300">
                <a:solidFill>
                  <a:srgbClr val="1C4587"/>
                </a:solidFill>
                <a:latin typeface="Oswald"/>
                <a:ea typeface="Oswald"/>
                <a:cs typeface="Oswald"/>
                <a:sym typeface="Oswald"/>
              </a:rPr>
              <a:t>: post the full file for students to review</a:t>
            </a:r>
            <a:endParaRPr sz="1300">
              <a:solidFill>
                <a:srgbClr val="1C4587"/>
              </a:solidFill>
              <a:latin typeface="Oswald"/>
              <a:ea typeface="Oswald"/>
              <a:cs typeface="Oswald"/>
              <a:sym typeface="Oswald"/>
            </a:endParaRPr>
          </a:p>
        </p:txBody>
      </p:sp>
      <p:sp>
        <p:nvSpPr>
          <p:cNvPr id="177" name="Google Shape;177;p39"/>
          <p:cNvSpPr/>
          <p:nvPr/>
        </p:nvSpPr>
        <p:spPr>
          <a:xfrm>
            <a:off x="5893625" y="1359175"/>
            <a:ext cx="3000300" cy="1489500"/>
          </a:xfrm>
          <a:prstGeom prst="rect">
            <a:avLst/>
          </a:prstGeom>
          <a:solidFill>
            <a:srgbClr val="FFFFFF"/>
          </a:solidFill>
          <a:ln w="38100" cap="flat" cmpd="sng">
            <a:solidFill>
              <a:srgbClr val="294F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0B5394"/>
                </a:solidFill>
                <a:latin typeface="Oswald"/>
                <a:ea typeface="Oswald"/>
                <a:cs typeface="Oswald"/>
                <a:sym typeface="Oswald"/>
              </a:rPr>
              <a:t>NOTE: </a:t>
            </a:r>
            <a:r>
              <a:rPr lang="en" sz="1200">
                <a:solidFill>
                  <a:srgbClr val="0B5394"/>
                </a:solidFill>
                <a:latin typeface="Oswald"/>
                <a:ea typeface="Oswald"/>
                <a:cs typeface="Oswald"/>
                <a:sym typeface="Oswald"/>
              </a:rPr>
              <a:t>Most underlined terms are hyperlinked to a video. Other videos are embedded directly to support the lecture. I will do my best to ensure they are updated, but YouTube can be tough to keep up with. Please let me know if you come across any broken links: </a:t>
            </a:r>
            <a:r>
              <a:rPr lang="en" sz="1200" u="sng">
                <a:solidFill>
                  <a:schemeClr val="hlink"/>
                </a:solidFill>
                <a:latin typeface="Oswald"/>
                <a:ea typeface="Oswald"/>
                <a:cs typeface="Oswald"/>
                <a:sym typeface="Oswald"/>
                <a:hlinkClick r:id="rId3"/>
              </a:rPr>
              <a:t>yeoldeUShistoryshoppe@gmail.com</a:t>
            </a:r>
            <a:r>
              <a:rPr lang="en" sz="1200">
                <a:solidFill>
                  <a:srgbClr val="0B5394"/>
                </a:solidFill>
                <a:latin typeface="Oswald"/>
                <a:ea typeface="Oswald"/>
                <a:cs typeface="Oswald"/>
                <a:sym typeface="Oswald"/>
              </a:rPr>
              <a:t> </a:t>
            </a:r>
            <a:endParaRPr sz="1200">
              <a:solidFill>
                <a:srgbClr val="0B5394"/>
              </a:solidFill>
              <a:latin typeface="Oswald"/>
              <a:ea typeface="Oswald"/>
              <a:cs typeface="Oswald"/>
              <a:sym typeface="Oswald"/>
            </a:endParaRPr>
          </a:p>
        </p:txBody>
      </p:sp>
      <p:sp>
        <p:nvSpPr>
          <p:cNvPr id="178" name="Google Shape;178;p39"/>
          <p:cNvSpPr/>
          <p:nvPr/>
        </p:nvSpPr>
        <p:spPr>
          <a:xfrm>
            <a:off x="5893625" y="2952750"/>
            <a:ext cx="3000300" cy="722700"/>
          </a:xfrm>
          <a:prstGeom prst="rect">
            <a:avLst/>
          </a:prstGeom>
          <a:solidFill>
            <a:srgbClr val="FFFFFF"/>
          </a:solidFill>
          <a:ln w="38100" cap="flat" cmpd="sng">
            <a:solidFill>
              <a:srgbClr val="294F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0B5394"/>
                </a:solidFill>
                <a:latin typeface="Oswald"/>
                <a:ea typeface="Oswald"/>
                <a:cs typeface="Oswald"/>
                <a:sym typeface="Oswald"/>
              </a:rPr>
              <a:t>Everything is fully editable &amp; you can always return to the “my purchases” page to redownload the original file</a:t>
            </a:r>
            <a:endParaRPr sz="1200">
              <a:solidFill>
                <a:srgbClr val="0B5394"/>
              </a:solidFill>
              <a:latin typeface="Oswald"/>
              <a:ea typeface="Oswald"/>
              <a:cs typeface="Oswald"/>
              <a:sym typeface="Oswald"/>
            </a:endParaRPr>
          </a:p>
        </p:txBody>
      </p:sp>
      <p:sp>
        <p:nvSpPr>
          <p:cNvPr id="179" name="Google Shape;179;p39"/>
          <p:cNvSpPr/>
          <p:nvPr/>
        </p:nvSpPr>
        <p:spPr>
          <a:xfrm>
            <a:off x="5893625" y="3779525"/>
            <a:ext cx="3000300" cy="1235400"/>
          </a:xfrm>
          <a:prstGeom prst="rect">
            <a:avLst/>
          </a:prstGeom>
          <a:solidFill>
            <a:srgbClr val="FFFFFF"/>
          </a:solidFill>
          <a:ln w="38100" cap="flat" cmpd="sng">
            <a:solidFill>
              <a:srgbClr val="294F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0B5394"/>
                </a:solidFill>
                <a:latin typeface="Oswald"/>
                <a:ea typeface="Oswald"/>
                <a:cs typeface="Oswald"/>
                <a:sym typeface="Oswald"/>
              </a:rPr>
              <a:t>TERMS OF USE: </a:t>
            </a:r>
            <a:r>
              <a:rPr lang="en" sz="1200">
                <a:solidFill>
                  <a:srgbClr val="0B5394"/>
                </a:solidFill>
                <a:latin typeface="Oswald"/>
                <a:ea typeface="Oswald"/>
                <a:cs typeface="Oswald"/>
                <a:sym typeface="Oswald"/>
              </a:rPr>
              <a:t>This is intended to be used in your classroom &amp; can be posted in a password protected website (like Google Classroom). Please do not post publicly. If you find this resource helpful, please take a moment to leave feedback on the “my purchases” page. </a:t>
            </a:r>
            <a:endParaRPr sz="1200">
              <a:solidFill>
                <a:srgbClr val="0B5394"/>
              </a:solidFill>
              <a:latin typeface="Oswald"/>
              <a:ea typeface="Oswald"/>
              <a:cs typeface="Oswald"/>
              <a:sym typeface="Oswald"/>
            </a:endParaRPr>
          </a:p>
        </p:txBody>
      </p:sp>
      <p:pic>
        <p:nvPicPr>
          <p:cNvPr id="180" name="Google Shape;180;p39"/>
          <p:cNvPicPr preferRelativeResize="0"/>
          <p:nvPr/>
        </p:nvPicPr>
        <p:blipFill>
          <a:blip r:embed="rId4">
            <a:alphaModFix/>
          </a:blip>
          <a:stretch>
            <a:fillRect/>
          </a:stretch>
        </p:blipFill>
        <p:spPr>
          <a:xfrm>
            <a:off x="7136600" y="76206"/>
            <a:ext cx="1371600" cy="1325100"/>
          </a:xfrm>
          <a:prstGeom prst="ellipse">
            <a:avLst/>
          </a:prstGeom>
          <a:noFill/>
          <a:ln w="38100" cap="flat" cmpd="sng">
            <a:solidFill>
              <a:srgbClr val="000000"/>
            </a:solidFill>
            <a:prstDash val="solid"/>
            <a:round/>
            <a:headEnd type="none" w="sm" len="sm"/>
            <a:tailEnd type="none" w="sm" len="sm"/>
          </a:ln>
        </p:spPr>
      </p:pic>
      <p:sp>
        <p:nvSpPr>
          <p:cNvPr id="181" name="Google Shape;181;p39"/>
          <p:cNvSpPr/>
          <p:nvPr/>
        </p:nvSpPr>
        <p:spPr>
          <a:xfrm>
            <a:off x="169100" y="3852625"/>
            <a:ext cx="4556100" cy="1092300"/>
          </a:xfrm>
          <a:prstGeom prst="round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000">
                <a:solidFill>
                  <a:srgbClr val="CD3737"/>
                </a:solidFill>
                <a:latin typeface="Lilita One"/>
                <a:ea typeface="Lilita One"/>
                <a:cs typeface="Lilita One"/>
                <a:sym typeface="Lilita One"/>
              </a:rPr>
              <a:t>LET’S CONNECT!</a:t>
            </a:r>
            <a:endParaRPr sz="2000">
              <a:solidFill>
                <a:srgbClr val="CD3737"/>
              </a:solidFill>
              <a:latin typeface="Lilita One"/>
              <a:ea typeface="Lilita One"/>
              <a:cs typeface="Lilita One"/>
              <a:sym typeface="Lilita One"/>
            </a:endParaRPr>
          </a:p>
          <a:p>
            <a:pPr marL="0" lvl="0" indent="0" algn="l" rtl="0">
              <a:spcBef>
                <a:spcPts val="0"/>
              </a:spcBef>
              <a:spcAft>
                <a:spcPts val="0"/>
              </a:spcAft>
              <a:buNone/>
            </a:pPr>
            <a:r>
              <a:rPr lang="en" sz="1300">
                <a:latin typeface="Roboto"/>
                <a:ea typeface="Roboto"/>
                <a:cs typeface="Roboto"/>
                <a:sym typeface="Roboto"/>
              </a:rPr>
              <a:t>→ </a:t>
            </a:r>
            <a:r>
              <a:rPr lang="en" sz="1300" b="1">
                <a:latin typeface="Roboto"/>
                <a:ea typeface="Roboto"/>
                <a:cs typeface="Roboto"/>
                <a:sym typeface="Roboto"/>
              </a:rPr>
              <a:t>Click the icons</a:t>
            </a:r>
            <a:r>
              <a:rPr lang="en" sz="1300">
                <a:latin typeface="Roboto"/>
                <a:ea typeface="Roboto"/>
                <a:cs typeface="Roboto"/>
                <a:sym typeface="Roboto"/>
              </a:rPr>
              <a:t> to find me on Instagram &amp; Facebook</a:t>
            </a:r>
            <a:endParaRPr sz="1300">
              <a:latin typeface="Roboto"/>
              <a:ea typeface="Roboto"/>
              <a:cs typeface="Roboto"/>
              <a:sym typeface="Roboto"/>
            </a:endParaRPr>
          </a:p>
          <a:p>
            <a:pPr marL="0" lvl="0" indent="0" algn="l" rtl="0">
              <a:spcBef>
                <a:spcPts val="0"/>
              </a:spcBef>
              <a:spcAft>
                <a:spcPts val="0"/>
              </a:spcAft>
              <a:buNone/>
            </a:pPr>
            <a:r>
              <a:rPr lang="en" sz="1300">
                <a:latin typeface="Roboto"/>
                <a:ea typeface="Roboto"/>
                <a:cs typeface="Roboto"/>
                <a:sym typeface="Roboto"/>
              </a:rPr>
              <a:t>→ If you would like to join my new</a:t>
            </a:r>
            <a:r>
              <a:rPr lang="en" sz="1300" b="1">
                <a:latin typeface="Roboto"/>
                <a:ea typeface="Roboto"/>
                <a:cs typeface="Roboto"/>
                <a:sym typeface="Roboto"/>
              </a:rPr>
              <a:t> EMAIL LIST</a:t>
            </a:r>
            <a:r>
              <a:rPr lang="en" sz="1300">
                <a:latin typeface="Roboto"/>
                <a:ea typeface="Roboto"/>
                <a:cs typeface="Roboto"/>
                <a:sym typeface="Roboto"/>
              </a:rPr>
              <a:t> for access to exclusive freebies, teaching tips, and more, </a:t>
            </a:r>
            <a:r>
              <a:rPr lang="en" sz="1300" b="1">
                <a:latin typeface="Roboto"/>
                <a:ea typeface="Roboto"/>
                <a:cs typeface="Roboto"/>
                <a:sym typeface="Roboto"/>
              </a:rPr>
              <a:t>click </a:t>
            </a:r>
            <a:r>
              <a:rPr lang="en" sz="1300" b="1" u="sng">
                <a:solidFill>
                  <a:srgbClr val="0097A7"/>
                </a:solidFill>
                <a:latin typeface="Roboto"/>
                <a:ea typeface="Roboto"/>
                <a:cs typeface="Roboto"/>
                <a:sym typeface="Roboto"/>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here</a:t>
            </a:r>
            <a:r>
              <a:rPr lang="en" sz="1300">
                <a:latin typeface="Roboto"/>
                <a:ea typeface="Roboto"/>
                <a:cs typeface="Roboto"/>
                <a:sym typeface="Roboto"/>
              </a:rPr>
              <a:t>!</a:t>
            </a:r>
            <a:endParaRPr sz="1300">
              <a:latin typeface="Roboto"/>
              <a:ea typeface="Roboto"/>
              <a:cs typeface="Roboto"/>
              <a:sym typeface="Roboto"/>
            </a:endParaRPr>
          </a:p>
        </p:txBody>
      </p:sp>
      <p:pic>
        <p:nvPicPr>
          <p:cNvPr id="182" name="Google Shape;182;p39">
            <a:hlinkClick r:id="rId6"/>
          </p:cNvPr>
          <p:cNvPicPr preferRelativeResize="0"/>
          <p:nvPr/>
        </p:nvPicPr>
        <p:blipFill>
          <a:blip r:embed="rId7">
            <a:alphaModFix/>
          </a:blip>
          <a:stretch>
            <a:fillRect/>
          </a:stretch>
        </p:blipFill>
        <p:spPr>
          <a:xfrm>
            <a:off x="4725199" y="4189025"/>
            <a:ext cx="658530" cy="655500"/>
          </a:xfrm>
          <a:prstGeom prst="rect">
            <a:avLst/>
          </a:prstGeom>
          <a:noFill/>
          <a:ln>
            <a:noFill/>
          </a:ln>
        </p:spPr>
      </p:pic>
      <p:pic>
        <p:nvPicPr>
          <p:cNvPr id="183" name="Google Shape;183;p39">
            <a:hlinkClick r:id="rId8"/>
          </p:cNvPr>
          <p:cNvPicPr preferRelativeResize="0"/>
          <p:nvPr/>
        </p:nvPicPr>
        <p:blipFill rotWithShape="1">
          <a:blip r:embed="rId9">
            <a:alphaModFix/>
          </a:blip>
          <a:srcRect l="17190" t="16406" r="16794" b="16600"/>
          <a:stretch/>
        </p:blipFill>
        <p:spPr>
          <a:xfrm>
            <a:off x="5277806" y="3791525"/>
            <a:ext cx="565921" cy="563300"/>
          </a:xfrm>
          <a:prstGeom prst="rect">
            <a:avLst/>
          </a:prstGeom>
          <a:noFill/>
          <a:ln>
            <a:noFill/>
          </a:ln>
        </p:spPr>
      </p:pic>
      <p:pic>
        <p:nvPicPr>
          <p:cNvPr id="184" name="Google Shape;184;p39"/>
          <p:cNvPicPr preferRelativeResize="0"/>
          <p:nvPr/>
        </p:nvPicPr>
        <p:blipFill>
          <a:blip r:embed="rId10">
            <a:alphaModFix/>
          </a:blip>
          <a:stretch>
            <a:fillRect/>
          </a:stretch>
        </p:blipFill>
        <p:spPr>
          <a:xfrm flipH="1">
            <a:off x="5185169" y="4354825"/>
            <a:ext cx="489693" cy="48969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7"/>
          <p:cNvSpPr txBox="1">
            <a:spLocks noGrp="1"/>
          </p:cNvSpPr>
          <p:nvPr>
            <p:ph type="title"/>
          </p:nvPr>
        </p:nvSpPr>
        <p:spPr>
          <a:xfrm>
            <a:off x="887550" y="124225"/>
            <a:ext cx="7784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C0000"/>
                </a:solidFill>
                <a:latin typeface="Lilita One"/>
                <a:ea typeface="Lilita One"/>
                <a:cs typeface="Lilita One"/>
                <a:sym typeface="Lilita One"/>
              </a:rPr>
              <a:t>SAMPLE DOCUMENT ANALYSIS</a:t>
            </a:r>
            <a:endParaRPr>
              <a:solidFill>
                <a:srgbClr val="CC0000"/>
              </a:solidFill>
              <a:latin typeface="Lilita One"/>
              <a:ea typeface="Lilita One"/>
              <a:cs typeface="Lilita One"/>
              <a:sym typeface="Lilita One"/>
            </a:endParaRPr>
          </a:p>
        </p:txBody>
      </p:sp>
      <p:sp>
        <p:nvSpPr>
          <p:cNvPr id="338" name="Google Shape;338;p57"/>
          <p:cNvSpPr/>
          <p:nvPr/>
        </p:nvSpPr>
        <p:spPr>
          <a:xfrm>
            <a:off x="138900" y="761650"/>
            <a:ext cx="4444500" cy="1283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r>
              <a:rPr lang="en" sz="1300">
                <a:latin typeface="Roboto"/>
                <a:ea typeface="Roboto"/>
                <a:cs typeface="Roboto"/>
                <a:sym typeface="Roboto"/>
              </a:rPr>
              <a:t>Winthrop was a Puritan preacher and his views on living according to God’s word are reflected here. This would shape the Massachusetts Bay colony to be focused on religion &amp; creating a “City upon a Hill” (New England)</a:t>
            </a:r>
            <a:endParaRPr sz="1300">
              <a:latin typeface="Roboto"/>
              <a:ea typeface="Roboto"/>
              <a:cs typeface="Roboto"/>
              <a:sym typeface="Roboto"/>
            </a:endParaRPr>
          </a:p>
        </p:txBody>
      </p:sp>
      <p:sp>
        <p:nvSpPr>
          <p:cNvPr id="339" name="Google Shape;339;p57"/>
          <p:cNvSpPr/>
          <p:nvPr/>
        </p:nvSpPr>
        <p:spPr>
          <a:xfrm>
            <a:off x="298925" y="1830950"/>
            <a:ext cx="2406900" cy="2994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Oswald"/>
                <a:ea typeface="Oswald"/>
                <a:cs typeface="Oswald"/>
                <a:sym typeface="Oswald"/>
              </a:rPr>
              <a:t>DOCUMENT 1</a:t>
            </a:r>
            <a:endParaRPr b="1">
              <a:solidFill>
                <a:srgbClr val="FFFFFF"/>
              </a:solidFill>
              <a:latin typeface="Oswald"/>
              <a:ea typeface="Oswald"/>
              <a:cs typeface="Oswald"/>
              <a:sym typeface="Oswald"/>
            </a:endParaRPr>
          </a:p>
        </p:txBody>
      </p:sp>
      <p:sp>
        <p:nvSpPr>
          <p:cNvPr id="340" name="Google Shape;340;p57"/>
          <p:cNvSpPr/>
          <p:nvPr/>
        </p:nvSpPr>
        <p:spPr>
          <a:xfrm>
            <a:off x="138899" y="2195075"/>
            <a:ext cx="4444500" cy="1283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a:latin typeface="Roboto"/>
                <a:ea typeface="Roboto"/>
                <a:cs typeface="Roboto"/>
                <a:sym typeface="Roboto"/>
              </a:rPr>
              <a:t>People of all ages – presumably families – arriving in the New England colony. More developed infrastructure like schools in the New England region. Virginia mostly men. Colony for economic gain (joint stock co)</a:t>
            </a:r>
            <a:endParaRPr sz="1300">
              <a:latin typeface="Roboto"/>
              <a:ea typeface="Roboto"/>
              <a:cs typeface="Roboto"/>
              <a:sym typeface="Roboto"/>
            </a:endParaRPr>
          </a:p>
        </p:txBody>
      </p:sp>
      <p:sp>
        <p:nvSpPr>
          <p:cNvPr id="341" name="Google Shape;341;p57"/>
          <p:cNvSpPr/>
          <p:nvPr/>
        </p:nvSpPr>
        <p:spPr>
          <a:xfrm>
            <a:off x="336976" y="3264375"/>
            <a:ext cx="2406900" cy="2994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Oswald"/>
                <a:ea typeface="Oswald"/>
                <a:cs typeface="Oswald"/>
                <a:sym typeface="Oswald"/>
              </a:rPr>
              <a:t>DOCUMENT  2 &amp; 3</a:t>
            </a:r>
            <a:endParaRPr b="1">
              <a:solidFill>
                <a:srgbClr val="FFFFFF"/>
              </a:solidFill>
              <a:latin typeface="Oswald"/>
              <a:ea typeface="Oswald"/>
              <a:cs typeface="Oswald"/>
              <a:sym typeface="Oswald"/>
            </a:endParaRPr>
          </a:p>
        </p:txBody>
      </p:sp>
      <p:sp>
        <p:nvSpPr>
          <p:cNvPr id="342" name="Google Shape;342;p57"/>
          <p:cNvSpPr/>
          <p:nvPr/>
        </p:nvSpPr>
        <p:spPr>
          <a:xfrm>
            <a:off x="124199" y="3664325"/>
            <a:ext cx="4444500" cy="1283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a:latin typeface="Roboto"/>
                <a:ea typeface="Roboto"/>
                <a:cs typeface="Roboto"/>
                <a:sym typeface="Roboto"/>
              </a:rPr>
              <a:t>Living more equally and communally based on the ideas of the Bible. Also see more families will inhabit the region. (New England)</a:t>
            </a:r>
            <a:endParaRPr sz="1300">
              <a:latin typeface="Roboto"/>
              <a:ea typeface="Roboto"/>
              <a:cs typeface="Roboto"/>
              <a:sym typeface="Roboto"/>
            </a:endParaRPr>
          </a:p>
        </p:txBody>
      </p:sp>
      <p:sp>
        <p:nvSpPr>
          <p:cNvPr id="343" name="Google Shape;343;p57"/>
          <p:cNvSpPr/>
          <p:nvPr/>
        </p:nvSpPr>
        <p:spPr>
          <a:xfrm>
            <a:off x="312470" y="4733625"/>
            <a:ext cx="2406900" cy="2994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Oswald"/>
                <a:ea typeface="Oswald"/>
                <a:cs typeface="Oswald"/>
                <a:sym typeface="Oswald"/>
              </a:rPr>
              <a:t>DOCUMENT  4</a:t>
            </a:r>
            <a:endParaRPr b="1">
              <a:solidFill>
                <a:srgbClr val="FFFFFF"/>
              </a:solidFill>
              <a:latin typeface="Oswald"/>
              <a:ea typeface="Oswald"/>
              <a:cs typeface="Oswald"/>
              <a:sym typeface="Oswald"/>
            </a:endParaRPr>
          </a:p>
        </p:txBody>
      </p:sp>
      <p:sp>
        <p:nvSpPr>
          <p:cNvPr id="344" name="Google Shape;344;p57"/>
          <p:cNvSpPr/>
          <p:nvPr/>
        </p:nvSpPr>
        <p:spPr>
          <a:xfrm>
            <a:off x="4671675" y="760100"/>
            <a:ext cx="4444500" cy="1283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Roboto"/>
                <a:ea typeface="Roboto"/>
                <a:cs typeface="Roboto"/>
                <a:sym typeface="Roboto"/>
              </a:rPr>
              <a:t>Social hierarchy is apparent. Mentions people looking for gold. Negative tone. Also attempted mutiny shows lack of unity, unlike New England (Chesapeake)</a:t>
            </a:r>
            <a:endParaRPr>
              <a:latin typeface="Roboto"/>
              <a:ea typeface="Roboto"/>
              <a:cs typeface="Roboto"/>
              <a:sym typeface="Roboto"/>
            </a:endParaRPr>
          </a:p>
        </p:txBody>
      </p:sp>
      <p:sp>
        <p:nvSpPr>
          <p:cNvPr id="345" name="Google Shape;345;p57"/>
          <p:cNvSpPr/>
          <p:nvPr/>
        </p:nvSpPr>
        <p:spPr>
          <a:xfrm>
            <a:off x="6483869" y="1829400"/>
            <a:ext cx="2406900" cy="2994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Oswald"/>
                <a:ea typeface="Oswald"/>
                <a:cs typeface="Oswald"/>
                <a:sym typeface="Oswald"/>
              </a:rPr>
              <a:t>DOCUMENT 5</a:t>
            </a:r>
            <a:endParaRPr b="1">
              <a:solidFill>
                <a:srgbClr val="FFFFFF"/>
              </a:solidFill>
              <a:latin typeface="Oswald"/>
              <a:ea typeface="Oswald"/>
              <a:cs typeface="Oswald"/>
              <a:sym typeface="Oswald"/>
            </a:endParaRPr>
          </a:p>
        </p:txBody>
      </p:sp>
      <p:sp>
        <p:nvSpPr>
          <p:cNvPr id="346" name="Google Shape;346;p57"/>
          <p:cNvSpPr/>
          <p:nvPr/>
        </p:nvSpPr>
        <p:spPr>
          <a:xfrm>
            <a:off x="4663549" y="2229350"/>
            <a:ext cx="4444500" cy="1283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a:latin typeface="Roboto"/>
                <a:ea typeface="Roboto"/>
                <a:cs typeface="Roboto"/>
                <a:sym typeface="Roboto"/>
              </a:rPr>
              <a:t>Asking for help in defending Virginia from the Dutch. Reveals that there are a few families but many of the settlers are single men and people in debt. Shows instability too (Chesapeake)</a:t>
            </a:r>
            <a:endParaRPr sz="1300">
              <a:latin typeface="Roboto"/>
              <a:ea typeface="Roboto"/>
              <a:cs typeface="Roboto"/>
              <a:sym typeface="Roboto"/>
            </a:endParaRPr>
          </a:p>
        </p:txBody>
      </p:sp>
      <p:sp>
        <p:nvSpPr>
          <p:cNvPr id="347" name="Google Shape;347;p57"/>
          <p:cNvSpPr/>
          <p:nvPr/>
        </p:nvSpPr>
        <p:spPr>
          <a:xfrm>
            <a:off x="6508375" y="3298650"/>
            <a:ext cx="2406900" cy="2994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Oswald"/>
                <a:ea typeface="Oswald"/>
                <a:cs typeface="Oswald"/>
                <a:sym typeface="Oswald"/>
              </a:rPr>
              <a:t>DOCUMENT  6</a:t>
            </a:r>
            <a:endParaRPr b="1">
              <a:solidFill>
                <a:srgbClr val="FFFFFF"/>
              </a:solidFill>
              <a:latin typeface="Oswald"/>
              <a:ea typeface="Oswald"/>
              <a:cs typeface="Oswald"/>
              <a:sym typeface="Oswald"/>
            </a:endParaRPr>
          </a:p>
        </p:txBody>
      </p:sp>
      <p:sp>
        <p:nvSpPr>
          <p:cNvPr id="348" name="Google Shape;348;p57"/>
          <p:cNvSpPr/>
          <p:nvPr/>
        </p:nvSpPr>
        <p:spPr>
          <a:xfrm>
            <a:off x="4663549" y="3698600"/>
            <a:ext cx="4444500" cy="1283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a:latin typeface="Roboto"/>
                <a:ea typeface="Roboto"/>
                <a:cs typeface="Roboto"/>
                <a:sym typeface="Roboto"/>
              </a:rPr>
              <a:t>Reveals the social conflict between the rich and poor. CONTEXT/POV – led the rebellion of other freed indentured servants. (Chesapeake)</a:t>
            </a:r>
            <a:endParaRPr sz="1300">
              <a:latin typeface="Roboto"/>
              <a:ea typeface="Roboto"/>
              <a:cs typeface="Roboto"/>
              <a:sym typeface="Roboto"/>
            </a:endParaRPr>
          </a:p>
        </p:txBody>
      </p:sp>
      <p:sp>
        <p:nvSpPr>
          <p:cNvPr id="349" name="Google Shape;349;p57"/>
          <p:cNvSpPr/>
          <p:nvPr/>
        </p:nvSpPr>
        <p:spPr>
          <a:xfrm>
            <a:off x="6508375" y="4767900"/>
            <a:ext cx="2406900" cy="2994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Oswald"/>
                <a:ea typeface="Oswald"/>
                <a:cs typeface="Oswald"/>
                <a:sym typeface="Oswald"/>
              </a:rPr>
              <a:t>DOCUMENT  7</a:t>
            </a:r>
            <a:endParaRPr b="1">
              <a:solidFill>
                <a:srgbClr val="FFFFFF"/>
              </a:solidFill>
              <a:latin typeface="Oswald"/>
              <a:ea typeface="Oswald"/>
              <a:cs typeface="Oswald"/>
              <a:sym typeface="Oswald"/>
            </a:endParaRPr>
          </a:p>
        </p:txBody>
      </p:sp>
      <p:pic>
        <p:nvPicPr>
          <p:cNvPr id="350" name="Google Shape;350;p57">
            <a:hlinkClick r:id="rId3"/>
          </p:cNvPr>
          <p:cNvPicPr preferRelativeResize="0"/>
          <p:nvPr/>
        </p:nvPicPr>
        <p:blipFill>
          <a:blip r:embed="rId4">
            <a:alphaModFix/>
          </a:blip>
          <a:stretch>
            <a:fillRect/>
          </a:stretch>
        </p:blipFill>
        <p:spPr>
          <a:xfrm>
            <a:off x="117625" y="60075"/>
            <a:ext cx="638456" cy="699150"/>
          </a:xfrm>
          <a:prstGeom prst="rect">
            <a:avLst/>
          </a:prstGeom>
          <a:noFill/>
          <a:ln>
            <a:noFill/>
          </a:ln>
        </p:spPr>
      </p:pic>
      <p:pic>
        <p:nvPicPr>
          <p:cNvPr id="351" name="Google Shape;351;p57"/>
          <p:cNvPicPr preferRelativeResize="0"/>
          <p:nvPr/>
        </p:nvPicPr>
        <p:blipFill>
          <a:blip r:embed="rId5">
            <a:alphaModFix/>
          </a:blip>
          <a:stretch>
            <a:fillRect/>
          </a:stretch>
        </p:blipFill>
        <p:spPr>
          <a:xfrm>
            <a:off x="382340" y="323078"/>
            <a:ext cx="398285" cy="436147"/>
          </a:xfrm>
          <a:prstGeom prst="rect">
            <a:avLst/>
          </a:prstGeom>
          <a:noFill/>
          <a:ln>
            <a:noFill/>
          </a:ln>
        </p:spPr>
      </p:pic>
      <p:sp>
        <p:nvSpPr>
          <p:cNvPr id="352" name="Google Shape;352;p57"/>
          <p:cNvSpPr/>
          <p:nvPr/>
        </p:nvSpPr>
        <p:spPr>
          <a:xfrm>
            <a:off x="6164600" y="65350"/>
            <a:ext cx="2826900" cy="8547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Roboto"/>
                <a:ea typeface="Roboto"/>
                <a:cs typeface="Roboto"/>
                <a:sym typeface="Roboto"/>
              </a:rPr>
              <a:t>TEACHER NOTE:</a:t>
            </a:r>
            <a:r>
              <a:rPr lang="en">
                <a:latin typeface="Roboto"/>
                <a:ea typeface="Roboto"/>
                <a:cs typeface="Roboto"/>
                <a:sym typeface="Roboto"/>
              </a:rPr>
              <a:t> You may need to make your own copy of this document to share with students due to school sharing restrictions </a:t>
            </a:r>
            <a:endParaRPr>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56"/>
        <p:cNvGrpSpPr/>
        <p:nvPr/>
      </p:nvGrpSpPr>
      <p:grpSpPr>
        <a:xfrm>
          <a:off x="0" y="0"/>
          <a:ext cx="0" cy="0"/>
          <a:chOff x="0" y="0"/>
          <a:chExt cx="0" cy="0"/>
        </a:xfrm>
      </p:grpSpPr>
      <p:sp>
        <p:nvSpPr>
          <p:cNvPr id="357" name="Google Shape;357;p58"/>
          <p:cNvSpPr txBox="1">
            <a:spLocks noGrp="1"/>
          </p:cNvSpPr>
          <p:nvPr>
            <p:ph type="title"/>
          </p:nvPr>
        </p:nvSpPr>
        <p:spPr>
          <a:xfrm>
            <a:off x="137700" y="2480550"/>
            <a:ext cx="8887500" cy="244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a:latin typeface="Lilita One"/>
                <a:ea typeface="Lilita One"/>
                <a:cs typeface="Lilita One"/>
                <a:sym typeface="Lilita One"/>
              </a:rPr>
              <a:t>THE FRENCH &amp; INDIAN WAR: </a:t>
            </a:r>
            <a:endParaRPr sz="4800">
              <a:latin typeface="Lilita One"/>
              <a:ea typeface="Lilita One"/>
              <a:cs typeface="Lilita One"/>
              <a:sym typeface="Lilita One"/>
            </a:endParaRPr>
          </a:p>
          <a:p>
            <a:pPr marL="0" lvl="0" indent="0" algn="l" rtl="0">
              <a:spcBef>
                <a:spcPts val="0"/>
              </a:spcBef>
              <a:spcAft>
                <a:spcPts val="0"/>
              </a:spcAft>
              <a:buNone/>
            </a:pPr>
            <a:r>
              <a:rPr lang="en" sz="2300">
                <a:latin typeface="Roboto"/>
                <a:ea typeface="Roboto"/>
                <a:cs typeface="Roboto"/>
                <a:sym typeface="Roboto"/>
              </a:rPr>
              <a:t>a turning point in the relationship between England and its colonies</a:t>
            </a:r>
            <a:endParaRPr sz="2300">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C0000"/>
                </a:solidFill>
                <a:latin typeface="Lilita One"/>
                <a:ea typeface="Lilita One"/>
                <a:cs typeface="Lilita One"/>
                <a:sym typeface="Lilita One"/>
              </a:rPr>
              <a:t>CONTEXT:</a:t>
            </a:r>
            <a:endParaRPr>
              <a:solidFill>
                <a:srgbClr val="CC0000"/>
              </a:solidFill>
              <a:latin typeface="Lilita One"/>
              <a:ea typeface="Lilita One"/>
              <a:cs typeface="Lilita One"/>
              <a:sym typeface="Lilita One"/>
            </a:endParaRPr>
          </a:p>
        </p:txBody>
      </p:sp>
      <p:sp>
        <p:nvSpPr>
          <p:cNvPr id="363" name="Google Shape;363;p59"/>
          <p:cNvSpPr txBox="1">
            <a:spLocks noGrp="1"/>
          </p:cNvSpPr>
          <p:nvPr>
            <p:ph type="body" idx="1"/>
          </p:nvPr>
        </p:nvSpPr>
        <p:spPr>
          <a:xfrm>
            <a:off x="218850" y="1633050"/>
            <a:ext cx="8520600" cy="28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swald"/>
                <a:ea typeface="Oswald"/>
                <a:cs typeface="Oswald"/>
                <a:sym typeface="Oswald"/>
              </a:rPr>
              <a:t>→ Competition between Britain &amp; France for global dominance in previous wars (Queen Anne’s War, War of Austrian Succession, etc.)  → dispute over territory in North America: French moving south and British moving west into the </a:t>
            </a:r>
            <a:r>
              <a:rPr lang="en" b="1">
                <a:solidFill>
                  <a:srgbClr val="CC0000"/>
                </a:solidFill>
                <a:latin typeface="Oswald"/>
                <a:ea typeface="Oswald"/>
                <a:cs typeface="Oswald"/>
                <a:sym typeface="Oswald"/>
              </a:rPr>
              <a:t>Ohio River Valley</a:t>
            </a:r>
            <a:r>
              <a:rPr lang="en">
                <a:latin typeface="Oswald"/>
                <a:ea typeface="Oswald"/>
                <a:cs typeface="Oswald"/>
                <a:sym typeface="Oswald"/>
              </a:rPr>
              <a:t>. </a:t>
            </a:r>
            <a:endParaRPr>
              <a:latin typeface="Oswald"/>
              <a:ea typeface="Oswald"/>
              <a:cs typeface="Oswald"/>
              <a:sym typeface="Oswald"/>
            </a:endParaRPr>
          </a:p>
          <a:p>
            <a:pPr marL="0" lvl="0" indent="0" algn="l" rtl="0">
              <a:spcBef>
                <a:spcPts val="1600"/>
              </a:spcBef>
              <a:spcAft>
                <a:spcPts val="0"/>
              </a:spcAft>
              <a:buNone/>
            </a:pPr>
            <a:r>
              <a:rPr lang="en">
                <a:latin typeface="Oswald"/>
                <a:ea typeface="Oswald"/>
                <a:cs typeface="Oswald"/>
                <a:sym typeface="Oswald"/>
              </a:rPr>
              <a:t>→ Most Native Americans took the side of the French due to better relations with French settlers</a:t>
            </a:r>
            <a:endParaRPr>
              <a:latin typeface="Oswald"/>
              <a:ea typeface="Oswald"/>
              <a:cs typeface="Oswald"/>
              <a:sym typeface="Oswald"/>
            </a:endParaRPr>
          </a:p>
          <a:p>
            <a:pPr marL="0" lvl="0" indent="0" algn="l" rtl="0">
              <a:spcBef>
                <a:spcPts val="1600"/>
              </a:spcBef>
              <a:spcAft>
                <a:spcPts val="0"/>
              </a:spcAft>
              <a:buNone/>
            </a:pPr>
            <a:r>
              <a:rPr lang="en">
                <a:latin typeface="Oswald"/>
                <a:ea typeface="Oswald"/>
                <a:cs typeface="Oswald"/>
                <a:sym typeface="Oswald"/>
              </a:rPr>
              <a:t>→ The colonies did not share a sense of common identity, so uniting them behind the war was a challenge (evidenced by the </a:t>
            </a:r>
            <a:r>
              <a:rPr lang="en" b="1">
                <a:solidFill>
                  <a:srgbClr val="CC0000"/>
                </a:solidFill>
                <a:latin typeface="Oswald"/>
                <a:ea typeface="Oswald"/>
                <a:cs typeface="Oswald"/>
                <a:sym typeface="Oswald"/>
              </a:rPr>
              <a:t>Albany Congress</a:t>
            </a:r>
            <a:r>
              <a:rPr lang="en">
                <a:solidFill>
                  <a:srgbClr val="CC0000"/>
                </a:solidFill>
                <a:latin typeface="Oswald"/>
                <a:ea typeface="Oswald"/>
                <a:cs typeface="Oswald"/>
                <a:sym typeface="Oswald"/>
              </a:rPr>
              <a:t> </a:t>
            </a:r>
            <a:r>
              <a:rPr lang="en">
                <a:latin typeface="Oswald"/>
                <a:ea typeface="Oswald"/>
                <a:cs typeface="Oswald"/>
                <a:sym typeface="Oswald"/>
              </a:rPr>
              <a:t>of 1754)</a:t>
            </a:r>
            <a:endParaRPr>
              <a:latin typeface="Oswald"/>
              <a:ea typeface="Oswald"/>
              <a:cs typeface="Oswald"/>
              <a:sym typeface="Oswald"/>
            </a:endParaRPr>
          </a:p>
          <a:p>
            <a:pPr marL="0" lvl="0" indent="0" algn="l" rtl="0">
              <a:spcBef>
                <a:spcPts val="1600"/>
              </a:spcBef>
              <a:spcAft>
                <a:spcPts val="1600"/>
              </a:spcAft>
              <a:buNone/>
            </a:pPr>
            <a:r>
              <a:rPr lang="en" sz="2000">
                <a:solidFill>
                  <a:srgbClr val="CC0000"/>
                </a:solidFill>
                <a:latin typeface="Lilita One"/>
                <a:ea typeface="Lilita One"/>
                <a:cs typeface="Lilita One"/>
                <a:sym typeface="Lilita One"/>
              </a:rPr>
              <a:t>DIRECT CAUSE:</a:t>
            </a:r>
            <a:r>
              <a:rPr lang="en">
                <a:latin typeface="Oswald"/>
                <a:ea typeface="Oswald"/>
                <a:cs typeface="Oswald"/>
                <a:sym typeface="Oswald"/>
              </a:rPr>
              <a:t> George Washington sent to protect a British fort &amp; Virginian settlement rights when he ran into French troops. This would escalate to a full declaration of war.</a:t>
            </a:r>
            <a:endParaRPr>
              <a:latin typeface="Oswald"/>
              <a:ea typeface="Oswald"/>
              <a:cs typeface="Oswald"/>
              <a:sym typeface="Oswald"/>
            </a:endParaRPr>
          </a:p>
        </p:txBody>
      </p:sp>
      <p:sp>
        <p:nvSpPr>
          <p:cNvPr id="364" name="Google Shape;364;p59"/>
          <p:cNvSpPr/>
          <p:nvPr/>
        </p:nvSpPr>
        <p:spPr>
          <a:xfrm>
            <a:off x="3015325" y="147425"/>
            <a:ext cx="5993700" cy="1212000"/>
          </a:xfrm>
          <a:prstGeom prst="wedgeRoundRectCallout">
            <a:avLst>
              <a:gd name="adj1" fmla="val -39855"/>
              <a:gd name="adj2" fmla="val 68307"/>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700">
                <a:latin typeface="Lilita One"/>
                <a:ea typeface="Lilita One"/>
                <a:cs typeface="Lilita One"/>
                <a:sym typeface="Lilita One"/>
              </a:rPr>
              <a:t>HTS: CONTEXTUALIZATION</a:t>
            </a:r>
            <a:r>
              <a:rPr lang="en" sz="1700">
                <a:latin typeface="Alfa Slab One"/>
                <a:ea typeface="Alfa Slab One"/>
                <a:cs typeface="Alfa Slab One"/>
                <a:sym typeface="Alfa Slab One"/>
              </a:rPr>
              <a:t> - </a:t>
            </a:r>
            <a:r>
              <a:rPr lang="en" sz="1500">
                <a:solidFill>
                  <a:srgbClr val="404042"/>
                </a:solidFill>
                <a:latin typeface="Roboto"/>
                <a:ea typeface="Roboto"/>
                <a:cs typeface="Roboto"/>
                <a:sym typeface="Roboto"/>
              </a:rPr>
              <a:t>the ability to place historical events within a larger context. Connecting an event to the bigger picture— what else was happening at the same time in different places, how this fits in with events that came before and after it, and what larger processes are at play.</a:t>
            </a:r>
            <a:endParaRPr sz="1500">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60"/>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C0000"/>
                </a:solidFill>
              </a:rPr>
              <a:t>OUTCOME &amp; EFFECTS</a:t>
            </a:r>
            <a:endParaRPr>
              <a:solidFill>
                <a:srgbClr val="CC0000"/>
              </a:solidFill>
            </a:endParaRPr>
          </a:p>
        </p:txBody>
      </p:sp>
      <p:sp>
        <p:nvSpPr>
          <p:cNvPr id="370" name="Google Shape;370;p60"/>
          <p:cNvSpPr txBox="1">
            <a:spLocks noGrp="1"/>
          </p:cNvSpPr>
          <p:nvPr>
            <p:ph type="body" idx="1"/>
          </p:nvPr>
        </p:nvSpPr>
        <p:spPr>
          <a:xfrm>
            <a:off x="311700" y="636725"/>
            <a:ext cx="5142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CC0000"/>
                </a:solidFill>
                <a:latin typeface="Oswald"/>
                <a:ea typeface="Oswald"/>
                <a:cs typeface="Oswald"/>
                <a:sym typeface="Oswald"/>
              </a:rPr>
              <a:t>Treaty of Paris</a:t>
            </a:r>
            <a:r>
              <a:rPr lang="en" b="1">
                <a:latin typeface="Oswald"/>
                <a:ea typeface="Oswald"/>
                <a:cs typeface="Oswald"/>
                <a:sym typeface="Oswald"/>
              </a:rPr>
              <a:t> </a:t>
            </a:r>
            <a:r>
              <a:rPr lang="en">
                <a:latin typeface="Oswald"/>
                <a:ea typeface="Oswald"/>
                <a:cs typeface="Oswald"/>
                <a:sym typeface="Oswald"/>
              </a:rPr>
              <a:t>(1763) British gained control of Canada &amp; everything East of the Mississippi River, but France maintained its colonies in the West Indies</a:t>
            </a:r>
            <a:endParaRPr>
              <a:latin typeface="Oswald"/>
              <a:ea typeface="Oswald"/>
              <a:cs typeface="Oswald"/>
              <a:sym typeface="Oswald"/>
            </a:endParaRPr>
          </a:p>
          <a:p>
            <a:pPr marL="0" lvl="0" indent="0" algn="l" rtl="0">
              <a:spcBef>
                <a:spcPts val="1600"/>
              </a:spcBef>
              <a:spcAft>
                <a:spcPts val="0"/>
              </a:spcAft>
              <a:buNone/>
            </a:pPr>
            <a:r>
              <a:rPr lang="en">
                <a:latin typeface="Oswald"/>
                <a:ea typeface="Oswald"/>
                <a:cs typeface="Oswald"/>
                <a:sym typeface="Oswald"/>
              </a:rPr>
              <a:t>Native Americans lost ability to play Europeans off each other and left to deal with the more hostile British</a:t>
            </a:r>
            <a:endParaRPr>
              <a:latin typeface="Oswald"/>
              <a:ea typeface="Oswald"/>
              <a:cs typeface="Oswald"/>
              <a:sym typeface="Oswald"/>
            </a:endParaRPr>
          </a:p>
          <a:p>
            <a:pPr marL="0" lvl="0" indent="0" algn="l" rtl="0">
              <a:spcBef>
                <a:spcPts val="1600"/>
              </a:spcBef>
              <a:spcAft>
                <a:spcPts val="1600"/>
              </a:spcAft>
              <a:buNone/>
            </a:pPr>
            <a:r>
              <a:rPr lang="en" sz="2000">
                <a:solidFill>
                  <a:srgbClr val="CC0000"/>
                </a:solidFill>
                <a:latin typeface="Alfa Slab One"/>
                <a:ea typeface="Alfa Slab One"/>
                <a:cs typeface="Alfa Slab One"/>
                <a:sym typeface="Alfa Slab One"/>
              </a:rPr>
              <a:t>TENSIONS BUILD:</a:t>
            </a:r>
            <a:r>
              <a:rPr lang="en">
                <a:latin typeface="Oswald"/>
                <a:ea typeface="Oswald"/>
                <a:cs typeface="Oswald"/>
                <a:sym typeface="Oswald"/>
              </a:rPr>
              <a:t> British war debt → colonial taxes increased. After </a:t>
            </a:r>
            <a:r>
              <a:rPr lang="en" b="1">
                <a:solidFill>
                  <a:srgbClr val="CC0000"/>
                </a:solidFill>
                <a:latin typeface="Oswald"/>
                <a:ea typeface="Oswald"/>
                <a:cs typeface="Oswald"/>
                <a:sym typeface="Oswald"/>
              </a:rPr>
              <a:t>Pontiac’s Rebellion</a:t>
            </a:r>
            <a:r>
              <a:rPr lang="en">
                <a:latin typeface="Oswald"/>
                <a:ea typeface="Oswald"/>
                <a:cs typeface="Oswald"/>
                <a:sym typeface="Oswald"/>
              </a:rPr>
              <a:t>, England issued the </a:t>
            </a:r>
            <a:r>
              <a:rPr lang="en" b="1">
                <a:solidFill>
                  <a:srgbClr val="CC0000"/>
                </a:solidFill>
                <a:latin typeface="Oswald"/>
                <a:ea typeface="Oswald"/>
                <a:cs typeface="Oswald"/>
                <a:sym typeface="Oswald"/>
              </a:rPr>
              <a:t>Proclamation of 1763</a:t>
            </a:r>
            <a:r>
              <a:rPr lang="en">
                <a:latin typeface="Oswald"/>
                <a:ea typeface="Oswald"/>
                <a:cs typeface="Oswald"/>
                <a:sym typeface="Oswald"/>
              </a:rPr>
              <a:t> forbidding settlement west of the Appalachians</a:t>
            </a:r>
            <a:endParaRPr>
              <a:latin typeface="Oswald"/>
              <a:ea typeface="Oswald"/>
              <a:cs typeface="Oswald"/>
              <a:sym typeface="Oswald"/>
            </a:endParaRPr>
          </a:p>
        </p:txBody>
      </p:sp>
      <p:pic>
        <p:nvPicPr>
          <p:cNvPr id="371" name="Google Shape;371;p60"/>
          <p:cNvPicPr preferRelativeResize="0"/>
          <p:nvPr/>
        </p:nvPicPr>
        <p:blipFill>
          <a:blip r:embed="rId3">
            <a:alphaModFix/>
          </a:blip>
          <a:stretch>
            <a:fillRect/>
          </a:stretch>
        </p:blipFill>
        <p:spPr>
          <a:xfrm>
            <a:off x="5653150" y="471450"/>
            <a:ext cx="3338450" cy="3865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D3737"/>
        </a:solidFill>
        <a:effectLst/>
      </p:bgPr>
    </p:bg>
    <p:spTree>
      <p:nvGrpSpPr>
        <p:cNvPr id="1" name="Shape 375"/>
        <p:cNvGrpSpPr/>
        <p:nvPr/>
      </p:nvGrpSpPr>
      <p:grpSpPr>
        <a:xfrm>
          <a:off x="0" y="0"/>
          <a:ext cx="0" cy="0"/>
          <a:chOff x="0" y="0"/>
          <a:chExt cx="0" cy="0"/>
        </a:xfrm>
      </p:grpSpPr>
      <p:sp>
        <p:nvSpPr>
          <p:cNvPr id="376" name="Google Shape;376;p61"/>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STIMULUS BASED MULTIPLE CHOICE</a:t>
            </a:r>
            <a:endParaRPr/>
          </a:p>
        </p:txBody>
      </p:sp>
      <p:sp>
        <p:nvSpPr>
          <p:cNvPr id="377" name="Google Shape;377;p61"/>
          <p:cNvSpPr txBox="1">
            <a:spLocks noGrp="1"/>
          </p:cNvSpPr>
          <p:nvPr>
            <p:ph type="subTitle" idx="1"/>
          </p:nvPr>
        </p:nvSpPr>
        <p:spPr>
          <a:xfrm>
            <a:off x="2371726" y="3474800"/>
            <a:ext cx="6786000" cy="1241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55 questions on AP Exam. Many Quizzes will include SBMC</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62"/>
          <p:cNvSpPr txBox="1">
            <a:spLocks noGrp="1"/>
          </p:cNvSpPr>
          <p:nvPr>
            <p:ph type="title"/>
          </p:nvPr>
        </p:nvSpPr>
        <p:spPr>
          <a:xfrm>
            <a:off x="-191325" y="575950"/>
            <a:ext cx="9803100" cy="367200"/>
          </a:xfrm>
          <a:prstGeom prst="rect">
            <a:avLst/>
          </a:prstGeom>
        </p:spPr>
        <p:txBody>
          <a:bodyPr spcFirstLastPara="1" wrap="square" lIns="91425" tIns="91425" rIns="91425" bIns="91425" anchor="t" anchorCtr="0">
            <a:noAutofit/>
          </a:bodyPr>
          <a:lstStyle/>
          <a:p>
            <a:pPr marL="767080" marR="117475" lvl="0" indent="-330200" algn="l" rtl="0">
              <a:lnSpc>
                <a:spcPct val="101666"/>
              </a:lnSpc>
              <a:spcBef>
                <a:spcPts val="0"/>
              </a:spcBef>
              <a:spcAft>
                <a:spcPts val="0"/>
              </a:spcAft>
              <a:buClr>
                <a:schemeClr val="dk2"/>
              </a:buClr>
              <a:buSzPts val="1100"/>
              <a:buFont typeface="Arial"/>
              <a:buNone/>
            </a:pPr>
            <a:r>
              <a:rPr lang="en" sz="1800" i="1">
                <a:latin typeface="Oswald"/>
                <a:ea typeface="Oswald"/>
                <a:cs typeface="Oswald"/>
                <a:sym typeface="Oswald"/>
              </a:rPr>
              <a:t>Huron Carol </a:t>
            </a:r>
            <a:r>
              <a:rPr lang="en" sz="1800">
                <a:latin typeface="Oswald"/>
                <a:ea typeface="Oswald"/>
                <a:cs typeface="Oswald"/>
                <a:sym typeface="Oswald"/>
              </a:rPr>
              <a:t>or “</a:t>
            </a:r>
            <a:r>
              <a:rPr lang="en" sz="1800" i="1">
                <a:latin typeface="Oswald"/>
                <a:ea typeface="Oswald"/>
                <a:cs typeface="Oswald"/>
                <a:sym typeface="Oswald"/>
              </a:rPr>
              <a:t>Twas in the moon of wintertime," </a:t>
            </a:r>
            <a:r>
              <a:rPr lang="en" sz="1800">
                <a:latin typeface="Oswald"/>
                <a:ea typeface="Oswald"/>
                <a:cs typeface="Oswald"/>
                <a:sym typeface="Oswald"/>
              </a:rPr>
              <a:t>composed by Jean de Brébeuf in the Native American language of the Huron people in 1643, translated by Jesse Edgar Middleton</a:t>
            </a:r>
            <a:endParaRPr sz="1800">
              <a:latin typeface="Oswald"/>
              <a:ea typeface="Oswald"/>
              <a:cs typeface="Oswald"/>
              <a:sym typeface="Oswald"/>
            </a:endParaRPr>
          </a:p>
        </p:txBody>
      </p:sp>
      <p:sp>
        <p:nvSpPr>
          <p:cNvPr id="383" name="Google Shape;383;p62"/>
          <p:cNvSpPr txBox="1">
            <a:spLocks noGrp="1"/>
          </p:cNvSpPr>
          <p:nvPr>
            <p:ph type="body" idx="1"/>
          </p:nvPr>
        </p:nvSpPr>
        <p:spPr>
          <a:xfrm>
            <a:off x="-191325" y="1262225"/>
            <a:ext cx="8013600" cy="3002400"/>
          </a:xfrm>
          <a:prstGeom prst="rect">
            <a:avLst/>
          </a:prstGeom>
        </p:spPr>
        <p:txBody>
          <a:bodyPr spcFirstLastPara="1" wrap="square" lIns="91425" tIns="91425" rIns="91425" bIns="91425" anchor="t" anchorCtr="0">
            <a:noAutofit/>
          </a:bodyPr>
          <a:lstStyle/>
          <a:p>
            <a:pPr marL="1028700" lvl="0" indent="0" algn="l" rtl="0">
              <a:lnSpc>
                <a:spcPct val="100000"/>
              </a:lnSpc>
              <a:spcBef>
                <a:spcPts val="0"/>
              </a:spcBef>
              <a:spcAft>
                <a:spcPts val="0"/>
              </a:spcAft>
              <a:buClr>
                <a:schemeClr val="dk2"/>
              </a:buClr>
              <a:buSzPts val="1100"/>
              <a:buFont typeface="Arial"/>
              <a:buNone/>
            </a:pPr>
            <a:r>
              <a:rPr lang="en">
                <a:latin typeface="Oswald"/>
                <a:ea typeface="Oswald"/>
                <a:cs typeface="Oswald"/>
                <a:sym typeface="Oswald"/>
              </a:rPr>
              <a:t>“In excelsis gloria.</a:t>
            </a:r>
            <a:endParaRPr>
              <a:latin typeface="Oswald"/>
              <a:ea typeface="Oswald"/>
              <a:cs typeface="Oswald"/>
              <a:sym typeface="Oswald"/>
            </a:endParaRPr>
          </a:p>
          <a:p>
            <a:pPr marL="1028700" marR="3761105" lvl="0" indent="0" algn="l" rtl="0">
              <a:lnSpc>
                <a:spcPct val="100833"/>
              </a:lnSpc>
              <a:spcBef>
                <a:spcPts val="25"/>
              </a:spcBef>
              <a:spcAft>
                <a:spcPts val="0"/>
              </a:spcAft>
              <a:buClr>
                <a:schemeClr val="dk2"/>
              </a:buClr>
              <a:buSzPts val="1100"/>
              <a:buFont typeface="Arial"/>
              <a:buNone/>
            </a:pPr>
            <a:r>
              <a:rPr lang="en">
                <a:latin typeface="Oswald"/>
                <a:ea typeface="Oswald"/>
                <a:cs typeface="Oswald"/>
                <a:sym typeface="Oswald"/>
              </a:rPr>
              <a:t>Within a lodge of broken bark </a:t>
            </a:r>
            <a:endParaRPr>
              <a:latin typeface="Oswald"/>
              <a:ea typeface="Oswald"/>
              <a:cs typeface="Oswald"/>
              <a:sym typeface="Oswald"/>
            </a:endParaRPr>
          </a:p>
          <a:p>
            <a:pPr marL="1028700" marR="3761105" lvl="0" indent="0" algn="l" rtl="0">
              <a:lnSpc>
                <a:spcPct val="100833"/>
              </a:lnSpc>
              <a:spcBef>
                <a:spcPts val="25"/>
              </a:spcBef>
              <a:spcAft>
                <a:spcPts val="0"/>
              </a:spcAft>
              <a:buClr>
                <a:schemeClr val="dk2"/>
              </a:buClr>
              <a:buSzPts val="1100"/>
              <a:buFont typeface="Arial"/>
              <a:buNone/>
            </a:pPr>
            <a:r>
              <a:rPr lang="en">
                <a:latin typeface="Oswald"/>
                <a:ea typeface="Oswald"/>
                <a:cs typeface="Oswald"/>
                <a:sym typeface="Oswald"/>
              </a:rPr>
              <a:t>The tender babe was found</a:t>
            </a:r>
            <a:endParaRPr>
              <a:latin typeface="Oswald"/>
              <a:ea typeface="Oswald"/>
              <a:cs typeface="Oswald"/>
              <a:sym typeface="Oswald"/>
            </a:endParaRPr>
          </a:p>
          <a:p>
            <a:pPr marL="1028700" marR="3989705" lvl="0" indent="0" algn="l" rtl="0">
              <a:lnSpc>
                <a:spcPct val="101666"/>
              </a:lnSpc>
              <a:spcBef>
                <a:spcPts val="5"/>
              </a:spcBef>
              <a:spcAft>
                <a:spcPts val="0"/>
              </a:spcAft>
              <a:buClr>
                <a:schemeClr val="dk2"/>
              </a:buClr>
              <a:buSzPts val="1100"/>
              <a:buFont typeface="Arial"/>
              <a:buNone/>
            </a:pPr>
            <a:r>
              <a:rPr lang="en">
                <a:latin typeface="Oswald"/>
                <a:ea typeface="Oswald"/>
                <a:cs typeface="Oswald"/>
                <a:sym typeface="Oswald"/>
              </a:rPr>
              <a:t>A ragged robe of rabbit skin </a:t>
            </a:r>
            <a:endParaRPr>
              <a:latin typeface="Oswald"/>
              <a:ea typeface="Oswald"/>
              <a:cs typeface="Oswald"/>
              <a:sym typeface="Oswald"/>
            </a:endParaRPr>
          </a:p>
          <a:p>
            <a:pPr marL="1028700" marR="3989705" lvl="0" indent="0" algn="l" rtl="0">
              <a:lnSpc>
                <a:spcPct val="101666"/>
              </a:lnSpc>
              <a:spcBef>
                <a:spcPts val="5"/>
              </a:spcBef>
              <a:spcAft>
                <a:spcPts val="0"/>
              </a:spcAft>
              <a:buClr>
                <a:schemeClr val="dk2"/>
              </a:buClr>
              <a:buSzPts val="1100"/>
              <a:buFont typeface="Arial"/>
              <a:buNone/>
            </a:pPr>
            <a:r>
              <a:rPr lang="en">
                <a:latin typeface="Oswald"/>
                <a:ea typeface="Oswald"/>
                <a:cs typeface="Oswald"/>
                <a:sym typeface="Oswald"/>
              </a:rPr>
              <a:t>En-wrapped </a:t>
            </a:r>
            <a:endParaRPr>
              <a:latin typeface="Oswald"/>
              <a:ea typeface="Oswald"/>
              <a:cs typeface="Oswald"/>
              <a:sym typeface="Oswald"/>
            </a:endParaRPr>
          </a:p>
          <a:p>
            <a:pPr marL="1028700" marR="3989705" lvl="0" indent="0" algn="l" rtl="0">
              <a:lnSpc>
                <a:spcPct val="101666"/>
              </a:lnSpc>
              <a:spcBef>
                <a:spcPts val="5"/>
              </a:spcBef>
              <a:spcAft>
                <a:spcPts val="0"/>
              </a:spcAft>
              <a:buClr>
                <a:schemeClr val="dk2"/>
              </a:buClr>
              <a:buSzPts val="1100"/>
              <a:buFont typeface="Arial"/>
              <a:buNone/>
            </a:pPr>
            <a:r>
              <a:rPr lang="en">
                <a:latin typeface="Oswald"/>
                <a:ea typeface="Oswald"/>
                <a:cs typeface="Oswald"/>
                <a:sym typeface="Oswald"/>
              </a:rPr>
              <a:t>His beauty round</a:t>
            </a:r>
            <a:endParaRPr>
              <a:latin typeface="Oswald"/>
              <a:ea typeface="Oswald"/>
              <a:cs typeface="Oswald"/>
              <a:sym typeface="Oswald"/>
            </a:endParaRPr>
          </a:p>
          <a:p>
            <a:pPr marL="1028700" marR="3696334" lvl="0" indent="0" algn="l" rtl="0">
              <a:lnSpc>
                <a:spcPct val="101666"/>
              </a:lnSpc>
              <a:spcBef>
                <a:spcPts val="0"/>
              </a:spcBef>
              <a:spcAft>
                <a:spcPts val="0"/>
              </a:spcAft>
              <a:buClr>
                <a:schemeClr val="dk2"/>
              </a:buClr>
              <a:buSzPts val="1100"/>
              <a:buFont typeface="Arial"/>
              <a:buNone/>
            </a:pPr>
            <a:r>
              <a:rPr lang="en">
                <a:latin typeface="Oswald"/>
                <a:ea typeface="Oswald"/>
                <a:cs typeface="Oswald"/>
                <a:sym typeface="Oswald"/>
              </a:rPr>
              <a:t>But as the hunter braves drew nigh </a:t>
            </a:r>
            <a:endParaRPr>
              <a:latin typeface="Oswald"/>
              <a:ea typeface="Oswald"/>
              <a:cs typeface="Oswald"/>
              <a:sym typeface="Oswald"/>
            </a:endParaRPr>
          </a:p>
          <a:p>
            <a:pPr marL="1028700" marR="3696334" lvl="0" indent="0" algn="l" rtl="0">
              <a:lnSpc>
                <a:spcPct val="101666"/>
              </a:lnSpc>
              <a:spcBef>
                <a:spcPts val="0"/>
              </a:spcBef>
              <a:spcAft>
                <a:spcPts val="0"/>
              </a:spcAft>
              <a:buClr>
                <a:schemeClr val="dk2"/>
              </a:buClr>
              <a:buSzPts val="1100"/>
              <a:buFont typeface="Arial"/>
              <a:buNone/>
            </a:pPr>
            <a:r>
              <a:rPr lang="en">
                <a:latin typeface="Oswald"/>
                <a:ea typeface="Oswald"/>
                <a:cs typeface="Oswald"/>
                <a:sym typeface="Oswald"/>
              </a:rPr>
              <a:t>The angel song rang loud and high [Refrain]</a:t>
            </a:r>
            <a:endParaRPr>
              <a:latin typeface="Oswald"/>
              <a:ea typeface="Oswald"/>
              <a:cs typeface="Oswald"/>
              <a:sym typeface="Oswald"/>
            </a:endParaRPr>
          </a:p>
          <a:p>
            <a:pPr marL="1028700" marR="4074159" lvl="0" indent="0" algn="l" rtl="0">
              <a:lnSpc>
                <a:spcPct val="100833"/>
              </a:lnSpc>
              <a:spcBef>
                <a:spcPts val="0"/>
              </a:spcBef>
              <a:spcAft>
                <a:spcPts val="0"/>
              </a:spcAft>
              <a:buClr>
                <a:schemeClr val="dk2"/>
              </a:buClr>
              <a:buSzPts val="1100"/>
              <a:buFont typeface="Arial"/>
              <a:buNone/>
            </a:pPr>
            <a:r>
              <a:rPr lang="en">
                <a:latin typeface="Oswald"/>
                <a:ea typeface="Oswald"/>
                <a:cs typeface="Oswald"/>
                <a:sym typeface="Oswald"/>
              </a:rPr>
              <a:t>Jesus your King is born </a:t>
            </a:r>
            <a:endParaRPr>
              <a:latin typeface="Oswald"/>
              <a:ea typeface="Oswald"/>
              <a:cs typeface="Oswald"/>
              <a:sym typeface="Oswald"/>
            </a:endParaRPr>
          </a:p>
          <a:p>
            <a:pPr marL="1028700" marR="4074159" lvl="0" indent="0" algn="l" rtl="0">
              <a:lnSpc>
                <a:spcPct val="100833"/>
              </a:lnSpc>
              <a:spcBef>
                <a:spcPts val="0"/>
              </a:spcBef>
              <a:spcAft>
                <a:spcPts val="0"/>
              </a:spcAft>
              <a:buClr>
                <a:schemeClr val="dk2"/>
              </a:buClr>
              <a:buSzPts val="1100"/>
              <a:buFont typeface="Arial"/>
              <a:buNone/>
            </a:pPr>
            <a:r>
              <a:rPr lang="en">
                <a:latin typeface="Oswald"/>
                <a:ea typeface="Oswald"/>
                <a:cs typeface="Oswald"/>
                <a:sym typeface="Oswald"/>
              </a:rPr>
              <a:t>Jesus is born</a:t>
            </a:r>
            <a:endParaRPr>
              <a:latin typeface="Oswald"/>
              <a:ea typeface="Oswald"/>
              <a:cs typeface="Oswald"/>
              <a:sym typeface="Oswald"/>
            </a:endParaRPr>
          </a:p>
          <a:p>
            <a:pPr marL="1028700" marR="117475" lvl="0" indent="0" algn="l" rtl="0">
              <a:lnSpc>
                <a:spcPct val="100000"/>
              </a:lnSpc>
              <a:spcBef>
                <a:spcPts val="10"/>
              </a:spcBef>
              <a:spcAft>
                <a:spcPts val="0"/>
              </a:spcAft>
              <a:buClr>
                <a:schemeClr val="dk2"/>
              </a:buClr>
              <a:buSzPts val="1100"/>
              <a:buFont typeface="Arial"/>
              <a:buNone/>
            </a:pPr>
            <a:endParaRPr>
              <a:latin typeface="Oswald"/>
              <a:ea typeface="Oswald"/>
              <a:cs typeface="Oswald"/>
              <a:sym typeface="Oswald"/>
            </a:endParaRPr>
          </a:p>
        </p:txBody>
      </p:sp>
      <p:sp>
        <p:nvSpPr>
          <p:cNvPr id="384" name="Google Shape;384;p62"/>
          <p:cNvSpPr txBox="1">
            <a:spLocks noGrp="1"/>
          </p:cNvSpPr>
          <p:nvPr>
            <p:ph type="body" idx="1"/>
          </p:nvPr>
        </p:nvSpPr>
        <p:spPr>
          <a:xfrm>
            <a:off x="4271150" y="1333650"/>
            <a:ext cx="8013600" cy="3002400"/>
          </a:xfrm>
          <a:prstGeom prst="rect">
            <a:avLst/>
          </a:prstGeom>
        </p:spPr>
        <p:txBody>
          <a:bodyPr spcFirstLastPara="1" wrap="square" lIns="91425" tIns="91425" rIns="91425" bIns="91425" anchor="t" anchorCtr="0">
            <a:noAutofit/>
          </a:bodyPr>
          <a:lstStyle/>
          <a:p>
            <a:pPr marL="1028700" marR="3761105" lvl="0" indent="0" algn="l" rtl="0">
              <a:lnSpc>
                <a:spcPct val="100833"/>
              </a:lnSpc>
              <a:spcBef>
                <a:spcPts val="10"/>
              </a:spcBef>
              <a:spcAft>
                <a:spcPts val="0"/>
              </a:spcAft>
              <a:buClr>
                <a:schemeClr val="dk2"/>
              </a:buClr>
              <a:buSzPts val="1100"/>
              <a:buFont typeface="Arial"/>
              <a:buNone/>
            </a:pPr>
            <a:r>
              <a:rPr lang="en">
                <a:latin typeface="Oswald"/>
                <a:ea typeface="Oswald"/>
                <a:cs typeface="Oswald"/>
                <a:sym typeface="Oswald"/>
              </a:rPr>
              <a:t>The earliest moon of wintertime </a:t>
            </a:r>
            <a:endParaRPr>
              <a:latin typeface="Oswald"/>
              <a:ea typeface="Oswald"/>
              <a:cs typeface="Oswald"/>
              <a:sym typeface="Oswald"/>
            </a:endParaRPr>
          </a:p>
          <a:p>
            <a:pPr marL="1028700" marR="3761105" lvl="0" indent="0" algn="l" rtl="0">
              <a:lnSpc>
                <a:spcPct val="100833"/>
              </a:lnSpc>
              <a:spcBef>
                <a:spcPts val="10"/>
              </a:spcBef>
              <a:spcAft>
                <a:spcPts val="0"/>
              </a:spcAft>
              <a:buClr>
                <a:schemeClr val="dk2"/>
              </a:buClr>
              <a:buSzPts val="1100"/>
              <a:buFont typeface="Arial"/>
              <a:buNone/>
            </a:pPr>
            <a:r>
              <a:rPr lang="en">
                <a:latin typeface="Oswald"/>
                <a:ea typeface="Oswald"/>
                <a:cs typeface="Oswald"/>
                <a:sym typeface="Oswald"/>
              </a:rPr>
              <a:t>Is not so round and fair</a:t>
            </a:r>
            <a:endParaRPr>
              <a:latin typeface="Oswald"/>
              <a:ea typeface="Oswald"/>
              <a:cs typeface="Oswald"/>
              <a:sym typeface="Oswald"/>
            </a:endParaRPr>
          </a:p>
          <a:p>
            <a:pPr marL="1028700" marR="4137025" lvl="0" indent="0" algn="l" rtl="0">
              <a:lnSpc>
                <a:spcPct val="101666"/>
              </a:lnSpc>
              <a:spcBef>
                <a:spcPts val="5"/>
              </a:spcBef>
              <a:spcAft>
                <a:spcPts val="0"/>
              </a:spcAft>
              <a:buClr>
                <a:schemeClr val="dk2"/>
              </a:buClr>
              <a:buSzPts val="1100"/>
              <a:buFont typeface="Arial"/>
              <a:buNone/>
            </a:pPr>
            <a:r>
              <a:rPr lang="en">
                <a:latin typeface="Oswald"/>
                <a:ea typeface="Oswald"/>
                <a:cs typeface="Oswald"/>
                <a:sym typeface="Oswald"/>
              </a:rPr>
              <a:t>As was the ring of glory </a:t>
            </a:r>
            <a:endParaRPr>
              <a:latin typeface="Oswald"/>
              <a:ea typeface="Oswald"/>
              <a:cs typeface="Oswald"/>
              <a:sym typeface="Oswald"/>
            </a:endParaRPr>
          </a:p>
          <a:p>
            <a:pPr marL="1028700" marR="4137025" lvl="0" indent="0" algn="l" rtl="0">
              <a:lnSpc>
                <a:spcPct val="101666"/>
              </a:lnSpc>
              <a:spcBef>
                <a:spcPts val="5"/>
              </a:spcBef>
              <a:spcAft>
                <a:spcPts val="0"/>
              </a:spcAft>
              <a:buClr>
                <a:schemeClr val="dk2"/>
              </a:buClr>
              <a:buSzPts val="1100"/>
              <a:buFont typeface="Arial"/>
              <a:buNone/>
            </a:pPr>
            <a:r>
              <a:rPr lang="en">
                <a:latin typeface="Oswald"/>
                <a:ea typeface="Oswald"/>
                <a:cs typeface="Oswald"/>
                <a:sym typeface="Oswald"/>
              </a:rPr>
              <a:t>On the helpless </a:t>
            </a:r>
            <a:endParaRPr>
              <a:latin typeface="Oswald"/>
              <a:ea typeface="Oswald"/>
              <a:cs typeface="Oswald"/>
              <a:sym typeface="Oswald"/>
            </a:endParaRPr>
          </a:p>
          <a:p>
            <a:pPr marL="1028700" marR="4137025" lvl="0" indent="0" algn="l" rtl="0">
              <a:lnSpc>
                <a:spcPct val="101666"/>
              </a:lnSpc>
              <a:spcBef>
                <a:spcPts val="5"/>
              </a:spcBef>
              <a:spcAft>
                <a:spcPts val="0"/>
              </a:spcAft>
              <a:buClr>
                <a:schemeClr val="dk2"/>
              </a:buClr>
              <a:buSzPts val="1100"/>
              <a:buFont typeface="Arial"/>
              <a:buNone/>
            </a:pPr>
            <a:r>
              <a:rPr lang="en">
                <a:latin typeface="Oswald"/>
                <a:ea typeface="Oswald"/>
                <a:cs typeface="Oswald"/>
                <a:sym typeface="Oswald"/>
              </a:rPr>
              <a:t>Infant there</a:t>
            </a:r>
            <a:endParaRPr>
              <a:latin typeface="Oswald"/>
              <a:ea typeface="Oswald"/>
              <a:cs typeface="Oswald"/>
              <a:sym typeface="Oswald"/>
            </a:endParaRPr>
          </a:p>
          <a:p>
            <a:pPr marL="1028700" marR="3270884" lvl="0" indent="0" algn="l" rtl="0">
              <a:lnSpc>
                <a:spcPct val="100833"/>
              </a:lnSpc>
              <a:spcBef>
                <a:spcPts val="0"/>
              </a:spcBef>
              <a:spcAft>
                <a:spcPts val="0"/>
              </a:spcAft>
              <a:buClr>
                <a:schemeClr val="dk2"/>
              </a:buClr>
              <a:buSzPts val="1100"/>
              <a:buFont typeface="Arial"/>
              <a:buNone/>
            </a:pPr>
            <a:r>
              <a:rPr lang="en">
                <a:latin typeface="Oswald"/>
                <a:ea typeface="Oswald"/>
                <a:cs typeface="Oswald"/>
                <a:sym typeface="Oswald"/>
              </a:rPr>
              <a:t>The chiefs from far before </a:t>
            </a:r>
            <a:endParaRPr>
              <a:latin typeface="Oswald"/>
              <a:ea typeface="Oswald"/>
              <a:cs typeface="Oswald"/>
              <a:sym typeface="Oswald"/>
            </a:endParaRPr>
          </a:p>
          <a:p>
            <a:pPr marL="1028700" marR="3270884" lvl="0" indent="0" algn="l" rtl="0">
              <a:lnSpc>
                <a:spcPct val="100833"/>
              </a:lnSpc>
              <a:spcBef>
                <a:spcPts val="0"/>
              </a:spcBef>
              <a:spcAft>
                <a:spcPts val="0"/>
              </a:spcAft>
              <a:buClr>
                <a:schemeClr val="dk2"/>
              </a:buClr>
              <a:buSzPts val="1100"/>
              <a:buFont typeface="Arial"/>
              <a:buNone/>
            </a:pPr>
            <a:r>
              <a:rPr lang="en">
                <a:latin typeface="Oswald"/>
                <a:ea typeface="Oswald"/>
                <a:cs typeface="Oswald"/>
                <a:sym typeface="Oswald"/>
              </a:rPr>
              <a:t>Him knelt </a:t>
            </a:r>
            <a:endParaRPr>
              <a:latin typeface="Oswald"/>
              <a:ea typeface="Oswald"/>
              <a:cs typeface="Oswald"/>
              <a:sym typeface="Oswald"/>
            </a:endParaRPr>
          </a:p>
          <a:p>
            <a:pPr marL="1028700" marR="3270884" lvl="0" indent="0" algn="l" rtl="0">
              <a:lnSpc>
                <a:spcPct val="100833"/>
              </a:lnSpc>
              <a:spcBef>
                <a:spcPts val="0"/>
              </a:spcBef>
              <a:spcAft>
                <a:spcPts val="0"/>
              </a:spcAft>
              <a:buClr>
                <a:schemeClr val="dk2"/>
              </a:buClr>
              <a:buSzPts val="1100"/>
              <a:buFont typeface="Arial"/>
              <a:buNone/>
            </a:pPr>
            <a:r>
              <a:rPr lang="en">
                <a:latin typeface="Oswald"/>
                <a:ea typeface="Oswald"/>
                <a:cs typeface="Oswald"/>
                <a:sym typeface="Oswald"/>
              </a:rPr>
              <a:t>With gifts of fox and beaver pelt</a:t>
            </a:r>
            <a:endParaRPr>
              <a:latin typeface="Oswald"/>
              <a:ea typeface="Oswald"/>
              <a:cs typeface="Oswald"/>
              <a:sym typeface="Oswald"/>
            </a:endParaRPr>
          </a:p>
          <a:p>
            <a:pPr marL="1028700" marR="117475" lvl="0" indent="0" algn="l" rtl="0">
              <a:lnSpc>
                <a:spcPct val="100000"/>
              </a:lnSpc>
              <a:spcBef>
                <a:spcPts val="10"/>
              </a:spcBef>
              <a:spcAft>
                <a:spcPts val="0"/>
              </a:spcAft>
              <a:buClr>
                <a:schemeClr val="dk2"/>
              </a:buClr>
              <a:buSzPts val="1100"/>
              <a:buFont typeface="Arial"/>
              <a:buNone/>
            </a:pPr>
            <a:r>
              <a:rPr lang="en">
                <a:latin typeface="Oswald"/>
                <a:ea typeface="Oswald"/>
                <a:cs typeface="Oswald"/>
                <a:sym typeface="Oswald"/>
              </a:rPr>
              <a:t>[Refrain]”</a:t>
            </a:r>
            <a:endParaRPr>
              <a:latin typeface="Oswald"/>
              <a:ea typeface="Oswald"/>
              <a:cs typeface="Oswald"/>
              <a:sym typeface="Oswa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63"/>
          <p:cNvSpPr txBox="1">
            <a:spLocks noGrp="1"/>
          </p:cNvSpPr>
          <p:nvPr>
            <p:ph type="body" idx="1"/>
          </p:nvPr>
        </p:nvSpPr>
        <p:spPr>
          <a:xfrm>
            <a:off x="-135050" y="942950"/>
            <a:ext cx="8540400" cy="3002400"/>
          </a:xfrm>
          <a:prstGeom prst="rect">
            <a:avLst/>
          </a:prstGeom>
        </p:spPr>
        <p:txBody>
          <a:bodyPr spcFirstLastPara="1" wrap="square" lIns="91425" tIns="91425" rIns="91425" bIns="91425" anchor="t" anchorCtr="0">
            <a:noAutofit/>
          </a:bodyPr>
          <a:lstStyle/>
          <a:p>
            <a:pPr marL="1035050" marR="318135" lvl="0" indent="-380365" algn="l" rtl="0">
              <a:lnSpc>
                <a:spcPct val="100833"/>
              </a:lnSpc>
              <a:spcBef>
                <a:spcPts val="0"/>
              </a:spcBef>
              <a:spcAft>
                <a:spcPts val="0"/>
              </a:spcAft>
              <a:buSzPts val="2400"/>
              <a:buFont typeface="Oswald"/>
              <a:buAutoNum type="arabicPeriod"/>
            </a:pPr>
            <a:r>
              <a:rPr lang="en" sz="2400">
                <a:latin typeface="Oswald"/>
                <a:ea typeface="Oswald"/>
                <a:cs typeface="Oswald"/>
                <a:sym typeface="Oswald"/>
              </a:rPr>
              <a:t>The song above was most likely a 17th-century artifact from European colonization efforts of the:</a:t>
            </a:r>
            <a:endParaRPr sz="2400">
              <a:latin typeface="Oswald"/>
              <a:ea typeface="Oswald"/>
              <a:cs typeface="Oswald"/>
              <a:sym typeface="Oswald"/>
            </a:endParaRPr>
          </a:p>
          <a:p>
            <a:pPr marL="1035050" marR="318135" lvl="0" indent="0" algn="l" rtl="0">
              <a:lnSpc>
                <a:spcPct val="100833"/>
              </a:lnSpc>
              <a:spcBef>
                <a:spcPts val="0"/>
              </a:spcBef>
              <a:spcAft>
                <a:spcPts val="0"/>
              </a:spcAft>
              <a:buNone/>
            </a:pPr>
            <a:endParaRPr sz="2400">
              <a:latin typeface="Oswald"/>
              <a:ea typeface="Oswald"/>
              <a:cs typeface="Oswald"/>
              <a:sym typeface="Oswald"/>
            </a:endParaRPr>
          </a:p>
          <a:p>
            <a:pPr marL="1371600" lvl="0" indent="-381000" algn="just" rtl="0">
              <a:lnSpc>
                <a:spcPct val="100000"/>
              </a:lnSpc>
              <a:spcBef>
                <a:spcPts val="15"/>
              </a:spcBef>
              <a:spcAft>
                <a:spcPts val="0"/>
              </a:spcAft>
              <a:buSzPts val="2400"/>
              <a:buFont typeface="Oswald"/>
              <a:buAutoNum type="alphaLcPeriod"/>
            </a:pPr>
            <a:r>
              <a:rPr lang="en" sz="2400">
                <a:latin typeface="Oswald"/>
                <a:ea typeface="Oswald"/>
                <a:cs typeface="Oswald"/>
                <a:sym typeface="Oswald"/>
              </a:rPr>
              <a:t>English.    	    b. French.		c. Portuguese.		d. Spanish.</a:t>
            </a:r>
            <a:r>
              <a:rPr lang="en" sz="2400">
                <a:latin typeface="Times New Roman"/>
                <a:ea typeface="Times New Roman"/>
                <a:cs typeface="Times New Roman"/>
                <a:sym typeface="Times New Roman"/>
              </a:rPr>
              <a:t> </a:t>
            </a:r>
            <a:endParaRPr sz="2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64"/>
          <p:cNvSpPr txBox="1">
            <a:spLocks noGrp="1"/>
          </p:cNvSpPr>
          <p:nvPr>
            <p:ph type="body" idx="1"/>
          </p:nvPr>
        </p:nvSpPr>
        <p:spPr>
          <a:xfrm>
            <a:off x="301800" y="571550"/>
            <a:ext cx="8540400" cy="3002400"/>
          </a:xfrm>
          <a:prstGeom prst="rect">
            <a:avLst/>
          </a:prstGeom>
        </p:spPr>
        <p:txBody>
          <a:bodyPr spcFirstLastPara="1" wrap="square" lIns="91425" tIns="91425" rIns="91425" bIns="91425" anchor="t" anchorCtr="0">
            <a:noAutofit/>
          </a:bodyPr>
          <a:lstStyle/>
          <a:p>
            <a:pPr marL="0" marR="117475" lvl="0" indent="0" algn="l" rtl="0">
              <a:lnSpc>
                <a:spcPct val="100000"/>
              </a:lnSpc>
              <a:spcBef>
                <a:spcPts val="0"/>
              </a:spcBef>
              <a:spcAft>
                <a:spcPts val="0"/>
              </a:spcAft>
              <a:buNone/>
            </a:pPr>
            <a:r>
              <a:rPr lang="en" sz="2400">
                <a:latin typeface="Oswald"/>
                <a:ea typeface="Oswald"/>
                <a:cs typeface="Oswald"/>
                <a:sym typeface="Oswald"/>
              </a:rPr>
              <a:t>2. The European colonization model evidenced by the song above</a:t>
            </a:r>
            <a:endParaRPr sz="2400">
              <a:latin typeface="Oswald"/>
              <a:ea typeface="Oswald"/>
              <a:cs typeface="Oswald"/>
              <a:sym typeface="Oswald"/>
            </a:endParaRPr>
          </a:p>
          <a:p>
            <a:pPr marL="914400" marR="612140" lvl="0" indent="-381000" algn="l" rtl="0">
              <a:lnSpc>
                <a:spcPct val="101666"/>
              </a:lnSpc>
              <a:spcBef>
                <a:spcPts val="30"/>
              </a:spcBef>
              <a:spcAft>
                <a:spcPts val="0"/>
              </a:spcAft>
              <a:buSzPts val="2400"/>
              <a:buFont typeface="Oswald"/>
              <a:buAutoNum type="alphaUcPeriod"/>
            </a:pPr>
            <a:r>
              <a:rPr lang="en" sz="2400">
                <a:latin typeface="Oswald"/>
                <a:ea typeface="Oswald"/>
                <a:cs typeface="Oswald"/>
                <a:sym typeface="Oswald"/>
              </a:rPr>
              <a:t>used trade alliances and intermarriage with American Indians to acquire products for export to Europe.</a:t>
            </a:r>
            <a:endParaRPr sz="2400">
              <a:latin typeface="Oswald"/>
              <a:ea typeface="Oswald"/>
              <a:cs typeface="Oswald"/>
              <a:sym typeface="Oswald"/>
            </a:endParaRPr>
          </a:p>
          <a:p>
            <a:pPr marL="914400" marR="738505" lvl="0" indent="-381000" algn="l" rtl="0">
              <a:lnSpc>
                <a:spcPct val="100833"/>
              </a:lnSpc>
              <a:spcBef>
                <a:spcPts val="10"/>
              </a:spcBef>
              <a:spcAft>
                <a:spcPts val="0"/>
              </a:spcAft>
              <a:buSzPts val="2400"/>
              <a:buFont typeface="Oswald"/>
              <a:buAutoNum type="alphaUcPeriod"/>
            </a:pPr>
            <a:r>
              <a:rPr lang="en" sz="2400">
                <a:latin typeface="Oswald"/>
                <a:ea typeface="Oswald"/>
                <a:cs typeface="Oswald"/>
                <a:sym typeface="Oswald"/>
              </a:rPr>
              <a:t>established tight control over the colonization process to convert and/or exploit the population.</a:t>
            </a:r>
            <a:endParaRPr sz="2400">
              <a:latin typeface="Oswald"/>
              <a:ea typeface="Oswald"/>
              <a:cs typeface="Oswald"/>
              <a:sym typeface="Oswald"/>
            </a:endParaRPr>
          </a:p>
          <a:p>
            <a:pPr marL="914400" marR="1102360" lvl="0" indent="-381000" algn="l" rtl="0">
              <a:lnSpc>
                <a:spcPct val="100833"/>
              </a:lnSpc>
              <a:spcBef>
                <a:spcPts val="20"/>
              </a:spcBef>
              <a:spcAft>
                <a:spcPts val="0"/>
              </a:spcAft>
              <a:buSzPts val="2400"/>
              <a:buFont typeface="Oswald"/>
              <a:buAutoNum type="alphaUcPeriod"/>
            </a:pPr>
            <a:r>
              <a:rPr lang="en" sz="2400">
                <a:latin typeface="Oswald"/>
                <a:ea typeface="Oswald"/>
                <a:cs typeface="Oswald"/>
                <a:sym typeface="Oswald"/>
              </a:rPr>
              <a:t>sent colonists to acquire land and populate their settlements while having relatively hostile relationships with American Indians.</a:t>
            </a:r>
            <a:endParaRPr sz="2400">
              <a:latin typeface="Oswald"/>
              <a:ea typeface="Oswald"/>
              <a:cs typeface="Oswald"/>
              <a:sym typeface="Oswald"/>
            </a:endParaRPr>
          </a:p>
          <a:p>
            <a:pPr marL="914400" marR="1102360" lvl="0" indent="-381000" algn="l" rtl="0">
              <a:lnSpc>
                <a:spcPct val="100833"/>
              </a:lnSpc>
              <a:spcBef>
                <a:spcPts val="20"/>
              </a:spcBef>
              <a:spcAft>
                <a:spcPts val="0"/>
              </a:spcAft>
              <a:buSzPts val="2400"/>
              <a:buFont typeface="Oswald"/>
              <a:buAutoNum type="alphaUcPeriod"/>
            </a:pPr>
            <a:r>
              <a:rPr lang="en" sz="2400">
                <a:latin typeface="Oswald"/>
                <a:ea typeface="Oswald"/>
                <a:cs typeface="Oswald"/>
                <a:sym typeface="Oswald"/>
              </a:rPr>
              <a:t>integrated a coherent hierarchical imperial structure and pursued economic goals.</a:t>
            </a:r>
            <a:endParaRPr sz="2400">
              <a:latin typeface="Oswald"/>
              <a:ea typeface="Oswald"/>
              <a:cs typeface="Oswald"/>
              <a:sym typeface="Oswald"/>
            </a:endParaRPr>
          </a:p>
          <a:p>
            <a:pPr marL="1371600" lvl="0" indent="0" algn="just" rtl="0">
              <a:lnSpc>
                <a:spcPct val="100000"/>
              </a:lnSpc>
              <a:spcBef>
                <a:spcPts val="15"/>
              </a:spcBef>
              <a:spcAft>
                <a:spcPts val="0"/>
              </a:spcAft>
              <a:buNone/>
            </a:pPr>
            <a:endParaRPr sz="2400">
              <a:latin typeface="Oswald"/>
              <a:ea typeface="Oswald"/>
              <a:cs typeface="Oswald"/>
              <a:sym typeface="Oswa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5"/>
          <p:cNvSpPr txBox="1">
            <a:spLocks noGrp="1"/>
          </p:cNvSpPr>
          <p:nvPr>
            <p:ph type="body" idx="1"/>
          </p:nvPr>
        </p:nvSpPr>
        <p:spPr>
          <a:xfrm>
            <a:off x="-303875" y="571550"/>
            <a:ext cx="9972000" cy="3002400"/>
          </a:xfrm>
          <a:prstGeom prst="rect">
            <a:avLst/>
          </a:prstGeom>
        </p:spPr>
        <p:txBody>
          <a:bodyPr spcFirstLastPara="1" wrap="square" lIns="91425" tIns="91425" rIns="91425" bIns="91425" anchor="t" anchorCtr="0">
            <a:noAutofit/>
          </a:bodyPr>
          <a:lstStyle/>
          <a:p>
            <a:pPr marL="457200" marR="628650" lvl="0" indent="0" algn="l" rtl="0">
              <a:lnSpc>
                <a:spcPct val="100833"/>
              </a:lnSpc>
              <a:spcBef>
                <a:spcPts val="0"/>
              </a:spcBef>
              <a:spcAft>
                <a:spcPts val="0"/>
              </a:spcAft>
              <a:buClr>
                <a:srgbClr val="000000"/>
              </a:buClr>
              <a:buSzPts val="1100"/>
              <a:buFont typeface="Arial"/>
              <a:buNone/>
            </a:pPr>
            <a:r>
              <a:rPr lang="en" sz="2400">
                <a:latin typeface="Oswald"/>
                <a:ea typeface="Oswald"/>
                <a:cs typeface="Oswald"/>
                <a:sym typeface="Oswald"/>
              </a:rPr>
              <a:t>3. Which of the following is LEAST representative of 16th- and 17th-century European colonial practices?</a:t>
            </a:r>
            <a:endParaRPr sz="2400">
              <a:latin typeface="Oswald"/>
              <a:ea typeface="Oswald"/>
              <a:cs typeface="Oswald"/>
              <a:sym typeface="Oswald"/>
            </a:endParaRPr>
          </a:p>
          <a:p>
            <a:pPr marL="1371600" marR="718185" lvl="0" indent="-381000" algn="l" rtl="0">
              <a:lnSpc>
                <a:spcPct val="100833"/>
              </a:lnSpc>
              <a:spcBef>
                <a:spcPts val="20"/>
              </a:spcBef>
              <a:spcAft>
                <a:spcPts val="0"/>
              </a:spcAft>
              <a:buSzPts val="2400"/>
              <a:buFont typeface="Oswald"/>
              <a:buAutoNum type="alphaUcPeriod"/>
            </a:pPr>
            <a:r>
              <a:rPr lang="en" sz="2400">
                <a:latin typeface="Oswald"/>
                <a:ea typeface="Oswald"/>
                <a:cs typeface="Oswald"/>
                <a:sym typeface="Oswald"/>
              </a:rPr>
              <a:t>A desire for new sources of wealth, increased power and status, and converts to Christianity</a:t>
            </a:r>
            <a:endParaRPr sz="2400">
              <a:latin typeface="Oswald"/>
              <a:ea typeface="Oswald"/>
              <a:cs typeface="Oswald"/>
              <a:sym typeface="Oswald"/>
            </a:endParaRPr>
          </a:p>
          <a:p>
            <a:pPr marL="1371600" marR="925195" lvl="0" indent="-381000" algn="l" rtl="0">
              <a:lnSpc>
                <a:spcPct val="100833"/>
              </a:lnSpc>
              <a:spcBef>
                <a:spcPts val="0"/>
              </a:spcBef>
              <a:spcAft>
                <a:spcPts val="0"/>
              </a:spcAft>
              <a:buSzPts val="2400"/>
              <a:buFont typeface="Oswald"/>
              <a:buAutoNum type="alphaUcPeriod"/>
            </a:pPr>
            <a:r>
              <a:rPr lang="en" sz="2400">
                <a:latin typeface="Oswald"/>
                <a:ea typeface="Oswald"/>
                <a:cs typeface="Oswald"/>
                <a:sym typeface="Oswald"/>
              </a:rPr>
              <a:t>Attempts to change American Indian beliefs and worldviews on basic social issues such as religion, gender roles, and the family</a:t>
            </a:r>
            <a:endParaRPr sz="2400">
              <a:latin typeface="Oswald"/>
              <a:ea typeface="Oswald"/>
              <a:cs typeface="Oswald"/>
              <a:sym typeface="Oswald"/>
            </a:endParaRPr>
          </a:p>
          <a:p>
            <a:pPr marL="1371600" marR="1085215" lvl="0" indent="-381000" algn="l" rtl="0">
              <a:lnSpc>
                <a:spcPct val="101666"/>
              </a:lnSpc>
              <a:spcBef>
                <a:spcPts val="0"/>
              </a:spcBef>
              <a:spcAft>
                <a:spcPts val="0"/>
              </a:spcAft>
              <a:buSzPts val="2400"/>
              <a:buFont typeface="Oswald"/>
              <a:buAutoNum type="alphaUcPeriod"/>
            </a:pPr>
            <a:r>
              <a:rPr lang="en" sz="2400">
                <a:latin typeface="Oswald"/>
                <a:ea typeface="Oswald"/>
                <a:cs typeface="Oswald"/>
                <a:sym typeface="Oswald"/>
              </a:rPr>
              <a:t>Rapid and substantial growth of evangelical and fundamentalist Christian churches and organizations</a:t>
            </a:r>
            <a:endParaRPr sz="2400">
              <a:latin typeface="Oswald"/>
              <a:ea typeface="Oswald"/>
              <a:cs typeface="Oswald"/>
              <a:sym typeface="Oswald"/>
            </a:endParaRPr>
          </a:p>
          <a:p>
            <a:pPr marL="1371600" marR="772795" lvl="0" indent="-381000" algn="l" rtl="0">
              <a:lnSpc>
                <a:spcPct val="101666"/>
              </a:lnSpc>
              <a:spcBef>
                <a:spcPts val="0"/>
              </a:spcBef>
              <a:spcAft>
                <a:spcPts val="0"/>
              </a:spcAft>
              <a:buSzPts val="2400"/>
              <a:buFont typeface="Oswald"/>
              <a:buAutoNum type="alphaUcPeriod"/>
            </a:pPr>
            <a:r>
              <a:rPr lang="en" sz="2400">
                <a:latin typeface="Oswald"/>
                <a:ea typeface="Oswald"/>
                <a:cs typeface="Oswald"/>
                <a:sym typeface="Oswald"/>
              </a:rPr>
              <a:t>The embrace of different social and economic goals, cultural assumptions, and folkways, resulting in varied models of colonization</a:t>
            </a:r>
            <a:endParaRPr sz="2400">
              <a:latin typeface="Oswald"/>
              <a:ea typeface="Oswald"/>
              <a:cs typeface="Oswald"/>
              <a:sym typeface="Oswald"/>
            </a:endParaRPr>
          </a:p>
          <a:p>
            <a:pPr marL="1371600" lvl="0" indent="0" algn="just" rtl="0">
              <a:lnSpc>
                <a:spcPct val="100000"/>
              </a:lnSpc>
              <a:spcBef>
                <a:spcPts val="15"/>
              </a:spcBef>
              <a:spcAft>
                <a:spcPts val="0"/>
              </a:spcAft>
              <a:buNone/>
            </a:pPr>
            <a:endParaRPr sz="2400">
              <a:latin typeface="Oswald"/>
              <a:ea typeface="Oswald"/>
              <a:cs typeface="Oswald"/>
              <a:sym typeface="Oswa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03"/>
        <p:cNvGrpSpPr/>
        <p:nvPr/>
      </p:nvGrpSpPr>
      <p:grpSpPr>
        <a:xfrm>
          <a:off x="0" y="0"/>
          <a:ext cx="0" cy="0"/>
          <a:chOff x="0" y="0"/>
          <a:chExt cx="0" cy="0"/>
        </a:xfrm>
      </p:grpSpPr>
      <p:sp>
        <p:nvSpPr>
          <p:cNvPr id="404" name="Google Shape;404;p66"/>
          <p:cNvSpPr txBox="1">
            <a:spLocks noGrp="1"/>
          </p:cNvSpPr>
          <p:nvPr>
            <p:ph type="title"/>
          </p:nvPr>
        </p:nvSpPr>
        <p:spPr>
          <a:xfrm>
            <a:off x="247800" y="2095200"/>
            <a:ext cx="8648400" cy="104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a:latin typeface="Roboto"/>
                <a:ea typeface="Roboto"/>
                <a:cs typeface="Roboto"/>
                <a:sym typeface="Roboto"/>
              </a:rPr>
              <a:t>JIGSAW LTs: </a:t>
            </a:r>
            <a:endParaRPr sz="4800">
              <a:latin typeface="Roboto"/>
              <a:ea typeface="Roboto"/>
              <a:cs typeface="Roboto"/>
              <a:sym typeface="Roboto"/>
            </a:endParaRPr>
          </a:p>
          <a:p>
            <a:pPr marL="0" lvl="0" indent="0" algn="l" rtl="0">
              <a:spcBef>
                <a:spcPts val="0"/>
              </a:spcBef>
              <a:spcAft>
                <a:spcPts val="0"/>
              </a:spcAft>
              <a:buNone/>
            </a:pPr>
            <a:r>
              <a:rPr lang="en" sz="3500">
                <a:latin typeface="Roboto"/>
                <a:ea typeface="Roboto"/>
                <a:cs typeface="Roboto"/>
                <a:sym typeface="Roboto"/>
              </a:rPr>
              <a:t>Tomorrow, you will be working with groups to become an expert on one of the 8 LTs for the unit </a:t>
            </a:r>
            <a:endParaRPr sz="3500">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94F7F"/>
        </a:solidFill>
        <a:effectLst/>
      </p:bgPr>
    </p:bg>
    <p:spTree>
      <p:nvGrpSpPr>
        <p:cNvPr id="1" name="Shape 188"/>
        <p:cNvGrpSpPr/>
        <p:nvPr/>
      </p:nvGrpSpPr>
      <p:grpSpPr>
        <a:xfrm>
          <a:off x="0" y="0"/>
          <a:ext cx="0" cy="0"/>
          <a:chOff x="0" y="0"/>
          <a:chExt cx="0" cy="0"/>
        </a:xfrm>
      </p:grpSpPr>
      <p:sp>
        <p:nvSpPr>
          <p:cNvPr id="189" name="Google Shape;189;p40"/>
          <p:cNvSpPr txBox="1">
            <a:spLocks noGrp="1"/>
          </p:cNvSpPr>
          <p:nvPr>
            <p:ph type="ctrTitle"/>
          </p:nvPr>
        </p:nvSpPr>
        <p:spPr>
          <a:xfrm>
            <a:off x="0" y="1264925"/>
            <a:ext cx="9144000" cy="1593600"/>
          </a:xfrm>
          <a:prstGeom prst="rect">
            <a:avLst/>
          </a:prstGeom>
          <a:solidFill>
            <a:srgbClr val="CD3737"/>
          </a:solidFill>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FF"/>
                </a:solidFill>
                <a:latin typeface="Lilita One"/>
                <a:ea typeface="Lilita One"/>
                <a:cs typeface="Lilita One"/>
                <a:sym typeface="Lilita One"/>
              </a:rPr>
              <a:t>PERIOD 1 &amp; 2 REVIEW</a:t>
            </a:r>
            <a:endParaRPr>
              <a:solidFill>
                <a:srgbClr val="FFFFFF"/>
              </a:solidFill>
              <a:latin typeface="Lilita One"/>
              <a:ea typeface="Lilita One"/>
              <a:cs typeface="Lilita One"/>
              <a:sym typeface="Lilita One"/>
            </a:endParaRPr>
          </a:p>
        </p:txBody>
      </p:sp>
      <p:sp>
        <p:nvSpPr>
          <p:cNvPr id="190" name="Google Shape;190;p40"/>
          <p:cNvSpPr txBox="1"/>
          <p:nvPr/>
        </p:nvSpPr>
        <p:spPr>
          <a:xfrm>
            <a:off x="1179575" y="2811775"/>
            <a:ext cx="7022700" cy="60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b="1">
                <a:solidFill>
                  <a:srgbClr val="FFFFFF"/>
                </a:solidFill>
                <a:latin typeface="Roboto"/>
                <a:ea typeface="Roboto"/>
                <a:cs typeface="Roboto"/>
                <a:sym typeface="Roboto"/>
              </a:rPr>
              <a:t>America before the Revolution: 1492 - 1754</a:t>
            </a:r>
            <a:endParaRPr sz="2700" b="1">
              <a:solidFill>
                <a:srgbClr val="FFFFFF"/>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08"/>
        <p:cNvGrpSpPr/>
        <p:nvPr/>
      </p:nvGrpSpPr>
      <p:grpSpPr>
        <a:xfrm>
          <a:off x="0" y="0"/>
          <a:ext cx="0" cy="0"/>
          <a:chOff x="0" y="0"/>
          <a:chExt cx="0" cy="0"/>
        </a:xfrm>
      </p:grpSpPr>
      <p:sp>
        <p:nvSpPr>
          <p:cNvPr id="409" name="Google Shape;409;p67"/>
          <p:cNvSpPr txBox="1">
            <a:spLocks noGrp="1"/>
          </p:cNvSpPr>
          <p:nvPr>
            <p:ph type="title"/>
          </p:nvPr>
        </p:nvSpPr>
        <p:spPr>
          <a:xfrm>
            <a:off x="247800" y="114000"/>
            <a:ext cx="8648400" cy="104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900">
                <a:latin typeface="Lilita One"/>
                <a:ea typeface="Lilita One"/>
                <a:cs typeface="Lilita One"/>
                <a:sym typeface="Lilita One"/>
              </a:rPr>
              <a:t>JIGSAW LEARNING TARGETS</a:t>
            </a:r>
            <a:endParaRPr sz="1500">
              <a:latin typeface="Lilita One"/>
              <a:ea typeface="Lilita One"/>
              <a:cs typeface="Lilita One"/>
              <a:sym typeface="Lilita One"/>
            </a:endParaRPr>
          </a:p>
        </p:txBody>
      </p:sp>
      <p:sp>
        <p:nvSpPr>
          <p:cNvPr id="410" name="Google Shape;410;p67"/>
          <p:cNvSpPr txBox="1"/>
          <p:nvPr/>
        </p:nvSpPr>
        <p:spPr>
          <a:xfrm>
            <a:off x="461975" y="1071750"/>
            <a:ext cx="8205600" cy="30000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rgbClr val="FFFFFF"/>
              </a:buClr>
              <a:buSzPts val="1600"/>
              <a:buFont typeface="Oswald"/>
              <a:buAutoNum type="arabicPeriod"/>
            </a:pPr>
            <a:r>
              <a:rPr lang="en" sz="1600">
                <a:solidFill>
                  <a:srgbClr val="FFFFFF"/>
                </a:solidFill>
                <a:latin typeface="Oswald"/>
                <a:ea typeface="Oswald"/>
                <a:cs typeface="Oswald"/>
                <a:sym typeface="Oswald"/>
              </a:rPr>
              <a:t>I can explain the effects of the initial European contact with the Americas, including the Columbian Exchange.</a:t>
            </a:r>
            <a:endParaRPr sz="1600">
              <a:solidFill>
                <a:srgbClr val="FFFFFF"/>
              </a:solidFill>
              <a:latin typeface="Oswald"/>
              <a:ea typeface="Oswald"/>
              <a:cs typeface="Oswald"/>
              <a:sym typeface="Oswald"/>
            </a:endParaRPr>
          </a:p>
          <a:p>
            <a:pPr marL="457200" lvl="0" indent="-330200" algn="l" rtl="0">
              <a:spcBef>
                <a:spcPts val="0"/>
              </a:spcBef>
              <a:spcAft>
                <a:spcPts val="0"/>
              </a:spcAft>
              <a:buClr>
                <a:srgbClr val="FFFFFF"/>
              </a:buClr>
              <a:buSzPts val="1600"/>
              <a:buFont typeface="Oswald"/>
              <a:buAutoNum type="arabicPeriod"/>
            </a:pPr>
            <a:r>
              <a:rPr lang="en" sz="1600">
                <a:solidFill>
                  <a:srgbClr val="FFFFFF"/>
                </a:solidFill>
                <a:latin typeface="Oswald"/>
                <a:ea typeface="Oswald"/>
                <a:cs typeface="Oswald"/>
                <a:sym typeface="Oswald"/>
              </a:rPr>
              <a:t>I can describe the encomienda system and both native &amp; European responses to Spanish colonization. </a:t>
            </a:r>
            <a:endParaRPr sz="1800">
              <a:solidFill>
                <a:srgbClr val="FFFFFF"/>
              </a:solidFill>
              <a:latin typeface="Oswald"/>
              <a:ea typeface="Oswald"/>
              <a:cs typeface="Oswald"/>
              <a:sym typeface="Oswald"/>
            </a:endParaRPr>
          </a:p>
          <a:p>
            <a:pPr marL="457200" lvl="0" indent="-330200" algn="l" rtl="0">
              <a:spcBef>
                <a:spcPts val="0"/>
              </a:spcBef>
              <a:spcAft>
                <a:spcPts val="0"/>
              </a:spcAft>
              <a:buClr>
                <a:srgbClr val="FFFFFF"/>
              </a:buClr>
              <a:buSzPts val="1600"/>
              <a:buFont typeface="Oswald"/>
              <a:buAutoNum type="arabicPeriod"/>
            </a:pPr>
            <a:r>
              <a:rPr lang="en" sz="1600">
                <a:solidFill>
                  <a:srgbClr val="FFFFFF"/>
                </a:solidFill>
                <a:latin typeface="Oswald"/>
                <a:ea typeface="Oswald"/>
                <a:cs typeface="Oswald"/>
                <a:sym typeface="Oswald"/>
              </a:rPr>
              <a:t>I can compare the goals of Europeans in exploration and conquest and analyze how that affected their interactions with natives. </a:t>
            </a:r>
            <a:endParaRPr sz="1800">
              <a:solidFill>
                <a:srgbClr val="FFFFFF"/>
              </a:solidFill>
              <a:latin typeface="Oswald"/>
              <a:ea typeface="Oswald"/>
              <a:cs typeface="Oswald"/>
              <a:sym typeface="Oswald"/>
            </a:endParaRPr>
          </a:p>
          <a:p>
            <a:pPr marL="457200" lvl="0" indent="-330200" algn="l" rtl="0">
              <a:spcBef>
                <a:spcPts val="0"/>
              </a:spcBef>
              <a:spcAft>
                <a:spcPts val="0"/>
              </a:spcAft>
              <a:buClr>
                <a:srgbClr val="FFFFFF"/>
              </a:buClr>
              <a:buSzPts val="1600"/>
              <a:buFont typeface="Oswald"/>
              <a:buAutoNum type="arabicPeriod"/>
            </a:pPr>
            <a:r>
              <a:rPr lang="en" sz="1600">
                <a:solidFill>
                  <a:srgbClr val="FFFFFF"/>
                </a:solidFill>
                <a:latin typeface="Oswald"/>
                <a:ea typeface="Oswald"/>
                <a:cs typeface="Oswald"/>
                <a:sym typeface="Oswald"/>
              </a:rPr>
              <a:t>I can discuss the unique characteristics of the British colonies on the Atlantic seaboard by region and by colony. </a:t>
            </a:r>
            <a:endParaRPr sz="1800">
              <a:solidFill>
                <a:srgbClr val="FFFFFF"/>
              </a:solidFill>
              <a:latin typeface="Oswald"/>
              <a:ea typeface="Oswald"/>
              <a:cs typeface="Oswald"/>
              <a:sym typeface="Oswald"/>
            </a:endParaRPr>
          </a:p>
          <a:p>
            <a:pPr marL="457200" lvl="0" indent="-330200" algn="l" rtl="0">
              <a:spcBef>
                <a:spcPts val="0"/>
              </a:spcBef>
              <a:spcAft>
                <a:spcPts val="0"/>
              </a:spcAft>
              <a:buClr>
                <a:srgbClr val="FFFFFF"/>
              </a:buClr>
              <a:buSzPts val="1600"/>
              <a:buFont typeface="Oswald"/>
              <a:buAutoNum type="arabicPeriod"/>
            </a:pPr>
            <a:r>
              <a:rPr lang="en" sz="1600">
                <a:solidFill>
                  <a:srgbClr val="FFFFFF"/>
                </a:solidFill>
                <a:latin typeface="Oswald"/>
                <a:ea typeface="Oswald"/>
                <a:cs typeface="Oswald"/>
                <a:sym typeface="Oswald"/>
              </a:rPr>
              <a:t>I can describe the transatlantic trade system that developed and how it advanced mercantilist goals</a:t>
            </a:r>
            <a:endParaRPr sz="1800">
              <a:solidFill>
                <a:srgbClr val="FFFFFF"/>
              </a:solidFill>
              <a:latin typeface="Oswald"/>
              <a:ea typeface="Oswald"/>
              <a:cs typeface="Oswald"/>
              <a:sym typeface="Oswald"/>
            </a:endParaRPr>
          </a:p>
          <a:p>
            <a:pPr marL="457200" lvl="0" indent="-330200" algn="l" rtl="0">
              <a:spcBef>
                <a:spcPts val="0"/>
              </a:spcBef>
              <a:spcAft>
                <a:spcPts val="0"/>
              </a:spcAft>
              <a:buClr>
                <a:srgbClr val="FFFFFF"/>
              </a:buClr>
              <a:buSzPts val="1600"/>
              <a:buFont typeface="Oswald"/>
              <a:buAutoNum type="arabicPeriod"/>
            </a:pPr>
            <a:r>
              <a:rPr lang="en" sz="1600">
                <a:solidFill>
                  <a:srgbClr val="FFFFFF"/>
                </a:solidFill>
                <a:latin typeface="Oswald"/>
                <a:ea typeface="Oswald"/>
                <a:cs typeface="Oswald"/>
                <a:sym typeface="Oswald"/>
              </a:rPr>
              <a:t>I can identify examples of cooperation &amp; conflict between natives and Europeans</a:t>
            </a:r>
            <a:endParaRPr sz="1800">
              <a:solidFill>
                <a:srgbClr val="FFFFFF"/>
              </a:solidFill>
              <a:latin typeface="Oswald"/>
              <a:ea typeface="Oswald"/>
              <a:cs typeface="Oswald"/>
              <a:sym typeface="Oswald"/>
            </a:endParaRPr>
          </a:p>
          <a:p>
            <a:pPr marL="457200" lvl="0" indent="-330200" algn="l" rtl="0">
              <a:spcBef>
                <a:spcPts val="0"/>
              </a:spcBef>
              <a:spcAft>
                <a:spcPts val="0"/>
              </a:spcAft>
              <a:buClr>
                <a:srgbClr val="FFFFFF"/>
              </a:buClr>
              <a:buSzPts val="1600"/>
              <a:buFont typeface="Oswald"/>
              <a:buAutoNum type="arabicPeriod"/>
            </a:pPr>
            <a:r>
              <a:rPr lang="en" sz="1600">
                <a:solidFill>
                  <a:srgbClr val="FFFFFF"/>
                </a:solidFill>
                <a:latin typeface="Oswald"/>
                <a:ea typeface="Oswald"/>
                <a:cs typeface="Oswald"/>
                <a:sym typeface="Oswald"/>
              </a:rPr>
              <a:t>I can track the causes and effects of the rise of slavery in the colonies.</a:t>
            </a:r>
            <a:endParaRPr sz="1800">
              <a:solidFill>
                <a:srgbClr val="FFFFFF"/>
              </a:solidFill>
              <a:latin typeface="Oswald"/>
              <a:ea typeface="Oswald"/>
              <a:cs typeface="Oswald"/>
              <a:sym typeface="Oswald"/>
            </a:endParaRPr>
          </a:p>
          <a:p>
            <a:pPr marL="457200" lvl="0" indent="-330200" algn="l" rtl="0">
              <a:spcBef>
                <a:spcPts val="0"/>
              </a:spcBef>
              <a:spcAft>
                <a:spcPts val="0"/>
              </a:spcAft>
              <a:buClr>
                <a:srgbClr val="FFFFFF"/>
              </a:buClr>
              <a:buSzPts val="1600"/>
              <a:buFont typeface="Oswald"/>
              <a:buAutoNum type="arabicPeriod"/>
            </a:pPr>
            <a:r>
              <a:rPr lang="en" sz="1600">
                <a:solidFill>
                  <a:srgbClr val="FFFFFF"/>
                </a:solidFill>
                <a:latin typeface="Oswald"/>
                <a:ea typeface="Oswald"/>
                <a:cs typeface="Oswald"/>
                <a:sym typeface="Oswald"/>
              </a:rPr>
              <a:t>I can describe the development of political institutions in the British colonies and evaluate the extent to which they were democratic.</a:t>
            </a:r>
            <a:endParaRPr sz="1800">
              <a:solidFill>
                <a:srgbClr val="FFFFFF"/>
              </a:solidFill>
              <a:latin typeface="Oswald"/>
              <a:ea typeface="Oswald"/>
              <a:cs typeface="Oswald"/>
              <a:sym typeface="Oswald"/>
            </a:endParaRPr>
          </a:p>
          <a:p>
            <a:pPr marL="457200" lvl="0" indent="0" algn="l" rtl="0">
              <a:spcBef>
                <a:spcPts val="0"/>
              </a:spcBef>
              <a:spcAft>
                <a:spcPts val="0"/>
              </a:spcAft>
              <a:buNone/>
            </a:pPr>
            <a:endParaRPr sz="1600">
              <a:solidFill>
                <a:srgbClr val="FFFFFF"/>
              </a:solidFill>
              <a:latin typeface="Oswald"/>
              <a:ea typeface="Oswald"/>
              <a:cs typeface="Oswald"/>
              <a:sym typeface="Oswa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14"/>
        <p:cNvGrpSpPr/>
        <p:nvPr/>
      </p:nvGrpSpPr>
      <p:grpSpPr>
        <a:xfrm>
          <a:off x="0" y="0"/>
          <a:ext cx="0" cy="0"/>
          <a:chOff x="0" y="0"/>
          <a:chExt cx="0" cy="0"/>
        </a:xfrm>
      </p:grpSpPr>
      <p:sp>
        <p:nvSpPr>
          <p:cNvPr id="415" name="Google Shape;415;p68"/>
          <p:cNvSpPr txBox="1">
            <a:spLocks noGrp="1"/>
          </p:cNvSpPr>
          <p:nvPr>
            <p:ph type="title"/>
          </p:nvPr>
        </p:nvSpPr>
        <p:spPr>
          <a:xfrm>
            <a:off x="311700" y="1185150"/>
            <a:ext cx="7964700" cy="1022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a:latin typeface="Lilita One"/>
                <a:ea typeface="Lilita One"/>
                <a:cs typeface="Lilita One"/>
                <a:sym typeface="Lilita One"/>
              </a:rPr>
              <a:t>THE FRENCH &amp; INDIAN WAR: </a:t>
            </a:r>
            <a:endParaRPr sz="4800">
              <a:latin typeface="Lilita One"/>
              <a:ea typeface="Lilita One"/>
              <a:cs typeface="Lilita One"/>
              <a:sym typeface="Lilita One"/>
            </a:endParaRPr>
          </a:p>
          <a:p>
            <a:pPr marL="0" lvl="0" indent="0" algn="l" rtl="0">
              <a:spcBef>
                <a:spcPts val="0"/>
              </a:spcBef>
              <a:spcAft>
                <a:spcPts val="0"/>
              </a:spcAft>
              <a:buNone/>
            </a:pPr>
            <a:r>
              <a:rPr lang="en" sz="2600">
                <a:latin typeface="Roboto"/>
                <a:ea typeface="Roboto"/>
                <a:cs typeface="Roboto"/>
                <a:sym typeface="Roboto"/>
              </a:rPr>
              <a:t>a turning point in the relationship between England and its colonies</a:t>
            </a:r>
            <a:endParaRPr sz="2600">
              <a:latin typeface="Roboto"/>
              <a:ea typeface="Roboto"/>
              <a:cs typeface="Roboto"/>
              <a:sym typeface="Roboto"/>
            </a:endParaRPr>
          </a:p>
        </p:txBody>
      </p:sp>
      <p:sp>
        <p:nvSpPr>
          <p:cNvPr id="416" name="Google Shape;416;p68"/>
          <p:cNvSpPr txBox="1"/>
          <p:nvPr/>
        </p:nvSpPr>
        <p:spPr>
          <a:xfrm>
            <a:off x="1333500" y="2962950"/>
            <a:ext cx="6477000" cy="213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b="1">
                <a:solidFill>
                  <a:srgbClr val="FFFFFF"/>
                </a:solidFill>
                <a:latin typeface="Oswald"/>
                <a:ea typeface="Oswald"/>
                <a:cs typeface="Oswald"/>
                <a:sym typeface="Oswald"/>
              </a:rPr>
              <a:t>BIG QUESTION:</a:t>
            </a:r>
            <a:endParaRPr sz="5000" b="1">
              <a:solidFill>
                <a:srgbClr val="FFFFFF"/>
              </a:solidFill>
              <a:latin typeface="Oswald"/>
              <a:ea typeface="Oswald"/>
              <a:cs typeface="Oswald"/>
              <a:sym typeface="Oswald"/>
            </a:endParaRPr>
          </a:p>
          <a:p>
            <a:pPr marL="0" lvl="0" indent="0" algn="ctr" rtl="0">
              <a:spcBef>
                <a:spcPts val="0"/>
              </a:spcBef>
              <a:spcAft>
                <a:spcPts val="0"/>
              </a:spcAft>
              <a:buNone/>
            </a:pPr>
            <a:r>
              <a:rPr lang="en" sz="2000" b="1">
                <a:solidFill>
                  <a:srgbClr val="FFFFFF"/>
                </a:solidFill>
                <a:latin typeface="Oswald"/>
                <a:ea typeface="Oswald"/>
                <a:cs typeface="Oswald"/>
                <a:sym typeface="Oswald"/>
              </a:rPr>
              <a:t>In what ways did this mark a turning point in the relationship between England and its American colonies? </a:t>
            </a:r>
            <a:endParaRPr sz="2000" b="1">
              <a:solidFill>
                <a:srgbClr val="FFFFFF"/>
              </a:solidFill>
              <a:latin typeface="Oswald"/>
              <a:ea typeface="Oswald"/>
              <a:cs typeface="Oswald"/>
              <a:sym typeface="Oswald"/>
            </a:endParaRPr>
          </a:p>
        </p:txBody>
      </p:sp>
      <p:pic>
        <p:nvPicPr>
          <p:cNvPr id="417" name="Google Shape;417;p68"/>
          <p:cNvPicPr preferRelativeResize="0"/>
          <p:nvPr/>
        </p:nvPicPr>
        <p:blipFill>
          <a:blip r:embed="rId3">
            <a:alphaModFix/>
          </a:blip>
          <a:stretch>
            <a:fillRect/>
          </a:stretch>
        </p:blipFill>
        <p:spPr>
          <a:xfrm>
            <a:off x="4164025" y="1915965"/>
            <a:ext cx="845069" cy="86172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69"/>
          <p:cNvSpPr txBox="1">
            <a:spLocks noGrp="1"/>
          </p:cNvSpPr>
          <p:nvPr>
            <p:ph type="title"/>
          </p:nvPr>
        </p:nvSpPr>
        <p:spPr>
          <a:xfrm>
            <a:off x="311700" y="-121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D3737"/>
                </a:solidFill>
                <a:latin typeface="Lilita One"/>
                <a:ea typeface="Lilita One"/>
                <a:cs typeface="Lilita One"/>
                <a:sym typeface="Lilita One"/>
              </a:rPr>
              <a:t>CONTEXT: LONG TERM CAUSES</a:t>
            </a:r>
            <a:endParaRPr>
              <a:solidFill>
                <a:srgbClr val="CD3737"/>
              </a:solidFill>
              <a:latin typeface="Lilita One"/>
              <a:ea typeface="Lilita One"/>
              <a:cs typeface="Lilita One"/>
              <a:sym typeface="Lilita One"/>
            </a:endParaRPr>
          </a:p>
          <a:p>
            <a:pPr marL="0" lvl="0" indent="0" algn="l" rtl="0">
              <a:spcBef>
                <a:spcPts val="0"/>
              </a:spcBef>
              <a:spcAft>
                <a:spcPts val="0"/>
              </a:spcAft>
              <a:buNone/>
            </a:pPr>
            <a:endParaRPr sz="1050" b="1">
              <a:solidFill>
                <a:srgbClr val="000000"/>
              </a:solidFill>
              <a:latin typeface="Roboto"/>
              <a:ea typeface="Roboto"/>
              <a:cs typeface="Roboto"/>
              <a:sym typeface="Roboto"/>
            </a:endParaRPr>
          </a:p>
        </p:txBody>
      </p:sp>
      <p:sp>
        <p:nvSpPr>
          <p:cNvPr id="423" name="Google Shape;423;p69"/>
          <p:cNvSpPr txBox="1">
            <a:spLocks noGrp="1"/>
          </p:cNvSpPr>
          <p:nvPr>
            <p:ph type="body" idx="1"/>
          </p:nvPr>
        </p:nvSpPr>
        <p:spPr>
          <a:xfrm>
            <a:off x="159300" y="560525"/>
            <a:ext cx="6436200" cy="3416400"/>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During the late 17th &amp; 18th c, a series of 4 global wars broke out between competing European colonial powers Britain, France, and Spain. </a:t>
            </a:r>
            <a:endParaRPr sz="2000">
              <a:solidFill>
                <a:srgbClr val="000000"/>
              </a:solidFill>
              <a:latin typeface="Oswald"/>
              <a:ea typeface="Oswald"/>
              <a:cs typeface="Oswald"/>
              <a:sym typeface="Oswald"/>
            </a:endParaRPr>
          </a:p>
          <a:p>
            <a:pPr marL="914400" lvl="1" indent="-330200" algn="l" rtl="0">
              <a:lnSpc>
                <a:spcPct val="100000"/>
              </a:lnSpc>
              <a:spcBef>
                <a:spcPts val="1000"/>
              </a:spcBef>
              <a:spcAft>
                <a:spcPts val="0"/>
              </a:spcAft>
              <a:buClr>
                <a:srgbClr val="000000"/>
              </a:buClr>
              <a:buSzPts val="1600"/>
              <a:buFont typeface="Oswald"/>
              <a:buChar char="○"/>
            </a:pPr>
            <a:r>
              <a:rPr lang="en" sz="1600">
                <a:solidFill>
                  <a:srgbClr val="000000"/>
                </a:solidFill>
                <a:latin typeface="Oswald"/>
                <a:ea typeface="Oswald"/>
                <a:cs typeface="Oswald"/>
                <a:sym typeface="Oswald"/>
              </a:rPr>
              <a:t>The winner of the struggle stood to gain supremacy in the West Indies and Canada and to dominate the lucrative colonial trade.</a:t>
            </a:r>
            <a:endParaRPr sz="1600">
              <a:solidFill>
                <a:srgbClr val="000000"/>
              </a:solidFill>
              <a:latin typeface="Oswald"/>
              <a:ea typeface="Oswald"/>
              <a:cs typeface="Oswald"/>
              <a:sym typeface="Oswald"/>
            </a:endParaRPr>
          </a:p>
          <a:p>
            <a:pPr marL="914400" lvl="1" indent="-330200" algn="l" rtl="0">
              <a:lnSpc>
                <a:spcPct val="100000"/>
              </a:lnSpc>
              <a:spcBef>
                <a:spcPts val="1000"/>
              </a:spcBef>
              <a:spcAft>
                <a:spcPts val="0"/>
              </a:spcAft>
              <a:buClr>
                <a:srgbClr val="000000"/>
              </a:buClr>
              <a:buSzPts val="1600"/>
              <a:buFont typeface="Oswald"/>
              <a:buChar char="○"/>
            </a:pPr>
            <a:r>
              <a:rPr lang="en" sz="1600">
                <a:solidFill>
                  <a:srgbClr val="000000"/>
                </a:solidFill>
                <a:latin typeface="Oswald"/>
                <a:ea typeface="Oswald"/>
                <a:cs typeface="Oswald"/>
                <a:sym typeface="Oswald"/>
              </a:rPr>
              <a:t>The first three wars between England and France focused primarily on battles in Europe and only secondarily on conflict in the colonies → European powers saw little value in sending troops to America. </a:t>
            </a:r>
            <a:endParaRPr sz="1600">
              <a:solidFill>
                <a:srgbClr val="000000"/>
              </a:solidFill>
              <a:latin typeface="Oswald"/>
              <a:ea typeface="Oswald"/>
              <a:cs typeface="Oswald"/>
              <a:sym typeface="Oswald"/>
            </a:endParaRPr>
          </a:p>
          <a:p>
            <a:pPr marL="914400" lvl="0" indent="0" algn="l" rtl="0">
              <a:lnSpc>
                <a:spcPct val="100000"/>
              </a:lnSpc>
              <a:spcBef>
                <a:spcPts val="1000"/>
              </a:spcBef>
              <a:spcAft>
                <a:spcPts val="0"/>
              </a:spcAft>
              <a:buNone/>
            </a:pPr>
            <a:endParaRPr sz="1600">
              <a:solidFill>
                <a:srgbClr val="000000"/>
              </a:solidFill>
              <a:latin typeface="Oswald"/>
              <a:ea typeface="Oswald"/>
              <a:cs typeface="Oswald"/>
              <a:sym typeface="Oswald"/>
            </a:endParaRPr>
          </a:p>
          <a:p>
            <a:pPr marL="457200" lvl="0" indent="-355600" algn="l" rtl="0">
              <a:lnSpc>
                <a:spcPct val="100000"/>
              </a:lnSpc>
              <a:spcBef>
                <a:spcPts val="100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In the final war [</a:t>
            </a:r>
            <a:r>
              <a:rPr lang="en" sz="2000" b="1">
                <a:solidFill>
                  <a:srgbClr val="000000"/>
                </a:solidFill>
                <a:latin typeface="Oswald"/>
                <a:ea typeface="Oswald"/>
                <a:cs typeface="Oswald"/>
                <a:sym typeface="Oswald"/>
              </a:rPr>
              <a:t>THE FRENCH &amp; INDIAN WAR</a:t>
            </a:r>
            <a:r>
              <a:rPr lang="en" sz="2000">
                <a:solidFill>
                  <a:srgbClr val="000000"/>
                </a:solidFill>
                <a:latin typeface="Oswald"/>
                <a:ea typeface="Oswald"/>
                <a:cs typeface="Oswald"/>
                <a:sym typeface="Oswald"/>
              </a:rPr>
              <a:t>] the fighting began in the colonies and then spread to Europe. </a:t>
            </a:r>
            <a:endParaRPr sz="2000">
              <a:solidFill>
                <a:srgbClr val="000000"/>
              </a:solidFill>
              <a:latin typeface="Oswald"/>
              <a:ea typeface="Oswald"/>
              <a:cs typeface="Oswald"/>
              <a:sym typeface="Oswald"/>
            </a:endParaRPr>
          </a:p>
          <a:p>
            <a:pPr marL="914400" lvl="1" indent="-330200" algn="l" rtl="0">
              <a:lnSpc>
                <a:spcPct val="100000"/>
              </a:lnSpc>
              <a:spcBef>
                <a:spcPts val="1000"/>
              </a:spcBef>
              <a:spcAft>
                <a:spcPts val="1000"/>
              </a:spcAft>
              <a:buClr>
                <a:srgbClr val="000000"/>
              </a:buClr>
              <a:buSzPts val="1600"/>
              <a:buFont typeface="Oswald"/>
              <a:buChar char="○"/>
            </a:pPr>
            <a:r>
              <a:rPr lang="en" sz="1600">
                <a:solidFill>
                  <a:srgbClr val="000000"/>
                </a:solidFill>
                <a:latin typeface="Oswald"/>
                <a:ea typeface="Oswald"/>
                <a:cs typeface="Oswald"/>
                <a:sym typeface="Oswald"/>
              </a:rPr>
              <a:t>England and France now recognized the full importance of their colonies and shipped large numbers of troops overseas to North America rather than rely on “amateur” colonial forces. </a:t>
            </a:r>
            <a:endParaRPr sz="1600"/>
          </a:p>
        </p:txBody>
      </p:sp>
      <p:pic>
        <p:nvPicPr>
          <p:cNvPr id="424" name="Google Shape;424;p69"/>
          <p:cNvPicPr preferRelativeResize="0"/>
          <p:nvPr/>
        </p:nvPicPr>
        <p:blipFill>
          <a:blip r:embed="rId3">
            <a:alphaModFix/>
          </a:blip>
          <a:stretch>
            <a:fillRect/>
          </a:stretch>
        </p:blipFill>
        <p:spPr>
          <a:xfrm>
            <a:off x="6770075" y="560525"/>
            <a:ext cx="1987175" cy="40832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70"/>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D3737"/>
                </a:solidFill>
                <a:latin typeface="Lilita One"/>
                <a:ea typeface="Lilita One"/>
                <a:cs typeface="Lilita One"/>
                <a:sym typeface="Lilita One"/>
              </a:rPr>
              <a:t>DIRECT CAUSE</a:t>
            </a:r>
            <a:endParaRPr>
              <a:solidFill>
                <a:srgbClr val="CD3737"/>
              </a:solidFill>
              <a:latin typeface="Lilita One"/>
              <a:ea typeface="Lilita One"/>
              <a:cs typeface="Lilita One"/>
              <a:sym typeface="Lilita One"/>
            </a:endParaRPr>
          </a:p>
          <a:p>
            <a:pPr marL="0" lvl="0" indent="0" algn="l" rtl="0">
              <a:spcBef>
                <a:spcPts val="0"/>
              </a:spcBef>
              <a:spcAft>
                <a:spcPts val="0"/>
              </a:spcAft>
              <a:buNone/>
            </a:pPr>
            <a:endParaRPr sz="1050" b="1">
              <a:solidFill>
                <a:srgbClr val="000000"/>
              </a:solidFill>
              <a:latin typeface="Roboto"/>
              <a:ea typeface="Roboto"/>
              <a:cs typeface="Roboto"/>
              <a:sym typeface="Roboto"/>
            </a:endParaRPr>
          </a:p>
        </p:txBody>
      </p:sp>
      <p:sp>
        <p:nvSpPr>
          <p:cNvPr id="430" name="Google Shape;430;p70"/>
          <p:cNvSpPr txBox="1">
            <a:spLocks noGrp="1"/>
          </p:cNvSpPr>
          <p:nvPr>
            <p:ph type="body" idx="1"/>
          </p:nvPr>
        </p:nvSpPr>
        <p:spPr>
          <a:xfrm>
            <a:off x="159300" y="712925"/>
            <a:ext cx="5696400" cy="34164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000000"/>
              </a:buClr>
              <a:buSzPts val="1800"/>
              <a:buFont typeface="Oswald"/>
              <a:buChar char="●"/>
            </a:pPr>
            <a:r>
              <a:rPr lang="en">
                <a:solidFill>
                  <a:srgbClr val="000000"/>
                </a:solidFill>
                <a:latin typeface="Oswald"/>
                <a:ea typeface="Oswald"/>
                <a:cs typeface="Oswald"/>
                <a:sym typeface="Oswald"/>
              </a:rPr>
              <a:t>From the British point of view, the French provoked the war by building a chain of forts in the </a:t>
            </a:r>
            <a:r>
              <a:rPr lang="en" b="1">
                <a:solidFill>
                  <a:srgbClr val="000000"/>
                </a:solidFill>
                <a:latin typeface="Oswald"/>
                <a:ea typeface="Oswald"/>
                <a:cs typeface="Oswald"/>
                <a:sym typeface="Oswald"/>
              </a:rPr>
              <a:t>Ohio River Valley.</a:t>
            </a:r>
            <a:r>
              <a:rPr lang="en">
                <a:solidFill>
                  <a:srgbClr val="000000"/>
                </a:solidFill>
                <a:latin typeface="Oswald"/>
                <a:ea typeface="Oswald"/>
                <a:cs typeface="Oswald"/>
                <a:sym typeface="Oswald"/>
              </a:rPr>
              <a:t> </a:t>
            </a:r>
            <a:endParaRPr>
              <a:solidFill>
                <a:srgbClr val="000000"/>
              </a:solidFill>
              <a:latin typeface="Oswald"/>
              <a:ea typeface="Oswald"/>
              <a:cs typeface="Oswald"/>
              <a:sym typeface="Oswald"/>
            </a:endParaRPr>
          </a:p>
          <a:p>
            <a:pPr marL="457200" lvl="0" indent="-342900" algn="l" rtl="0">
              <a:lnSpc>
                <a:spcPct val="100000"/>
              </a:lnSpc>
              <a:spcBef>
                <a:spcPts val="1000"/>
              </a:spcBef>
              <a:spcAft>
                <a:spcPts val="0"/>
              </a:spcAft>
              <a:buClr>
                <a:srgbClr val="000000"/>
              </a:buClr>
              <a:buSzPts val="1800"/>
              <a:buFont typeface="Oswald"/>
              <a:buChar char="●"/>
            </a:pPr>
            <a:r>
              <a:rPr lang="en">
                <a:solidFill>
                  <a:srgbClr val="000000"/>
                </a:solidFill>
                <a:latin typeface="Oswald"/>
                <a:ea typeface="Oswald"/>
                <a:cs typeface="Oswald"/>
                <a:sym typeface="Oswald"/>
              </a:rPr>
              <a:t>One of the reasons the French did so was to halt the westward growth of the British colonies. </a:t>
            </a:r>
            <a:endParaRPr>
              <a:solidFill>
                <a:srgbClr val="000000"/>
              </a:solidFill>
              <a:latin typeface="Oswald"/>
              <a:ea typeface="Oswald"/>
              <a:cs typeface="Oswald"/>
              <a:sym typeface="Oswald"/>
            </a:endParaRPr>
          </a:p>
          <a:p>
            <a:pPr marL="457200" lvl="0" indent="-342900" algn="l" rtl="0">
              <a:lnSpc>
                <a:spcPct val="100000"/>
              </a:lnSpc>
              <a:spcBef>
                <a:spcPts val="1000"/>
              </a:spcBef>
              <a:spcAft>
                <a:spcPts val="0"/>
              </a:spcAft>
              <a:buClr>
                <a:srgbClr val="000000"/>
              </a:buClr>
              <a:buSzPts val="1800"/>
              <a:buFont typeface="Oswald"/>
              <a:buChar char="●"/>
            </a:pPr>
            <a:r>
              <a:rPr lang="en">
                <a:solidFill>
                  <a:srgbClr val="000000"/>
                </a:solidFill>
                <a:latin typeface="Oswald"/>
                <a:ea typeface="Oswald"/>
                <a:cs typeface="Oswald"/>
                <a:sym typeface="Oswald"/>
              </a:rPr>
              <a:t>Hoping to stop the French from completing work on </a:t>
            </a:r>
            <a:r>
              <a:rPr lang="en" b="1">
                <a:solidFill>
                  <a:srgbClr val="000000"/>
                </a:solidFill>
                <a:latin typeface="Oswald"/>
                <a:ea typeface="Oswald"/>
                <a:cs typeface="Oswald"/>
                <a:sym typeface="Oswald"/>
              </a:rPr>
              <a:t>Fort Duquesne </a:t>
            </a:r>
            <a:r>
              <a:rPr lang="en">
                <a:solidFill>
                  <a:srgbClr val="000000"/>
                </a:solidFill>
                <a:latin typeface="Oswald"/>
                <a:ea typeface="Oswald"/>
                <a:cs typeface="Oswald"/>
                <a:sym typeface="Oswald"/>
              </a:rPr>
              <a:t>(Pittsburgh) and to win control of the Ohio River Valley, the governor of Virginia sent a small militia under the command of a young colonel named </a:t>
            </a:r>
            <a:r>
              <a:rPr lang="en" b="1">
                <a:solidFill>
                  <a:srgbClr val="000000"/>
                </a:solidFill>
                <a:latin typeface="Oswald"/>
                <a:ea typeface="Oswald"/>
                <a:cs typeface="Oswald"/>
                <a:sym typeface="Oswald"/>
              </a:rPr>
              <a:t>George Washington</a:t>
            </a:r>
            <a:r>
              <a:rPr lang="en">
                <a:solidFill>
                  <a:srgbClr val="000000"/>
                </a:solidFill>
                <a:latin typeface="Oswald"/>
                <a:ea typeface="Oswald"/>
                <a:cs typeface="Oswald"/>
                <a:sym typeface="Oswald"/>
              </a:rPr>
              <a:t>. </a:t>
            </a:r>
            <a:endParaRPr>
              <a:solidFill>
                <a:srgbClr val="000000"/>
              </a:solidFill>
              <a:latin typeface="Oswald"/>
              <a:ea typeface="Oswald"/>
              <a:cs typeface="Oswald"/>
              <a:sym typeface="Oswald"/>
            </a:endParaRPr>
          </a:p>
          <a:p>
            <a:pPr marL="457200" lvl="0" indent="-342900" algn="l" rtl="0">
              <a:lnSpc>
                <a:spcPct val="100000"/>
              </a:lnSpc>
              <a:spcBef>
                <a:spcPts val="1000"/>
              </a:spcBef>
              <a:spcAft>
                <a:spcPts val="0"/>
              </a:spcAft>
              <a:buClr>
                <a:srgbClr val="000000"/>
              </a:buClr>
              <a:buSzPts val="1800"/>
              <a:buFont typeface="Oswald"/>
              <a:buChar char="●"/>
            </a:pPr>
            <a:r>
              <a:rPr lang="en">
                <a:solidFill>
                  <a:srgbClr val="000000"/>
                </a:solidFill>
                <a:latin typeface="Oswald"/>
                <a:ea typeface="Oswald"/>
                <a:cs typeface="Oswald"/>
                <a:sym typeface="Oswald"/>
              </a:rPr>
              <a:t>After gaining a small initial victory, Washington’s troops surrendered to a superior force of Frenchmen and their Native American allies on July 3, 1754. </a:t>
            </a:r>
            <a:endParaRPr>
              <a:solidFill>
                <a:srgbClr val="000000"/>
              </a:solidFill>
              <a:latin typeface="Oswald"/>
              <a:ea typeface="Oswald"/>
              <a:cs typeface="Oswald"/>
              <a:sym typeface="Oswald"/>
            </a:endParaRPr>
          </a:p>
          <a:p>
            <a:pPr marL="457200" lvl="0" indent="-342900" algn="l" rtl="0">
              <a:lnSpc>
                <a:spcPct val="100000"/>
              </a:lnSpc>
              <a:spcBef>
                <a:spcPts val="1000"/>
              </a:spcBef>
              <a:spcAft>
                <a:spcPts val="0"/>
              </a:spcAft>
              <a:buClr>
                <a:srgbClr val="000000"/>
              </a:buClr>
              <a:buSzPts val="1800"/>
              <a:buFont typeface="Oswald"/>
              <a:buChar char="●"/>
            </a:pPr>
            <a:r>
              <a:rPr lang="en">
                <a:solidFill>
                  <a:srgbClr val="000000"/>
                </a:solidFill>
                <a:latin typeface="Oswald"/>
                <a:ea typeface="Oswald"/>
                <a:cs typeface="Oswald"/>
                <a:sym typeface="Oswald"/>
              </a:rPr>
              <a:t>With this military encounter in the wilderness, the final war for empire began.</a:t>
            </a:r>
            <a:endParaRPr>
              <a:solidFill>
                <a:srgbClr val="000000"/>
              </a:solidFill>
              <a:latin typeface="Oswald"/>
              <a:ea typeface="Oswald"/>
              <a:cs typeface="Oswald"/>
              <a:sym typeface="Oswald"/>
            </a:endParaRPr>
          </a:p>
          <a:p>
            <a:pPr marL="457200" lvl="0" indent="0" algn="l" rtl="0">
              <a:lnSpc>
                <a:spcPct val="100000"/>
              </a:lnSpc>
              <a:spcBef>
                <a:spcPts val="1000"/>
              </a:spcBef>
              <a:spcAft>
                <a:spcPts val="0"/>
              </a:spcAft>
              <a:buNone/>
            </a:pPr>
            <a:endParaRPr>
              <a:solidFill>
                <a:srgbClr val="000000"/>
              </a:solidFill>
              <a:latin typeface="Oswald"/>
              <a:ea typeface="Oswald"/>
              <a:cs typeface="Oswald"/>
              <a:sym typeface="Oswald"/>
            </a:endParaRPr>
          </a:p>
          <a:p>
            <a:pPr marL="0" lvl="0" indent="0" algn="l" rtl="0">
              <a:lnSpc>
                <a:spcPct val="100000"/>
              </a:lnSpc>
              <a:spcBef>
                <a:spcPts val="1000"/>
              </a:spcBef>
              <a:spcAft>
                <a:spcPts val="1000"/>
              </a:spcAft>
              <a:buNone/>
            </a:pPr>
            <a:endParaRPr>
              <a:solidFill>
                <a:srgbClr val="000000"/>
              </a:solidFill>
              <a:latin typeface="Oswald"/>
              <a:ea typeface="Oswald"/>
              <a:cs typeface="Oswald"/>
              <a:sym typeface="Oswald"/>
            </a:endParaRPr>
          </a:p>
        </p:txBody>
      </p:sp>
      <p:pic>
        <p:nvPicPr>
          <p:cNvPr id="431" name="Google Shape;431;p70"/>
          <p:cNvPicPr preferRelativeResize="0"/>
          <p:nvPr/>
        </p:nvPicPr>
        <p:blipFill>
          <a:blip r:embed="rId3">
            <a:alphaModFix/>
          </a:blip>
          <a:stretch>
            <a:fillRect/>
          </a:stretch>
        </p:blipFill>
        <p:spPr>
          <a:xfrm>
            <a:off x="5946175" y="864650"/>
            <a:ext cx="2886125" cy="3671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71"/>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D3737"/>
                </a:solidFill>
                <a:latin typeface="Lilita One"/>
                <a:ea typeface="Lilita One"/>
                <a:cs typeface="Lilita One"/>
                <a:sym typeface="Lilita One"/>
              </a:rPr>
              <a:t>THE ALBANY PLAN OF UNION (1754)</a:t>
            </a:r>
            <a:endParaRPr>
              <a:solidFill>
                <a:srgbClr val="CD3737"/>
              </a:solidFill>
              <a:latin typeface="Lilita One"/>
              <a:ea typeface="Lilita One"/>
              <a:cs typeface="Lilita One"/>
              <a:sym typeface="Lilita One"/>
            </a:endParaRPr>
          </a:p>
          <a:p>
            <a:pPr marL="0" lvl="0" indent="0" algn="l" rtl="0">
              <a:spcBef>
                <a:spcPts val="0"/>
              </a:spcBef>
              <a:spcAft>
                <a:spcPts val="0"/>
              </a:spcAft>
              <a:buNone/>
            </a:pPr>
            <a:endParaRPr sz="1050" b="1">
              <a:solidFill>
                <a:srgbClr val="000000"/>
              </a:solidFill>
              <a:latin typeface="Roboto"/>
              <a:ea typeface="Roboto"/>
              <a:cs typeface="Roboto"/>
              <a:sym typeface="Roboto"/>
            </a:endParaRPr>
          </a:p>
        </p:txBody>
      </p:sp>
      <p:sp>
        <p:nvSpPr>
          <p:cNvPr id="437" name="Google Shape;437;p71"/>
          <p:cNvSpPr txBox="1">
            <a:spLocks noGrp="1"/>
          </p:cNvSpPr>
          <p:nvPr>
            <p:ph type="body" idx="1"/>
          </p:nvPr>
        </p:nvSpPr>
        <p:spPr>
          <a:xfrm>
            <a:off x="159300" y="712925"/>
            <a:ext cx="5915400" cy="34164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000000"/>
              </a:buClr>
              <a:buSzPts val="1800"/>
              <a:buFont typeface="Oswald"/>
              <a:buChar char="●"/>
            </a:pPr>
            <a:r>
              <a:rPr lang="en">
                <a:solidFill>
                  <a:srgbClr val="000000"/>
                </a:solidFill>
                <a:latin typeface="Oswald"/>
                <a:ea typeface="Oswald"/>
                <a:cs typeface="Oswald"/>
                <a:sym typeface="Oswald"/>
              </a:rPr>
              <a:t>Recognizing the need for coordinating colonial defense, the British government called for representatives from several colonies to meet in Albany, New York</a:t>
            </a:r>
            <a:endParaRPr>
              <a:solidFill>
                <a:srgbClr val="000000"/>
              </a:solidFill>
              <a:latin typeface="Oswald"/>
              <a:ea typeface="Oswald"/>
              <a:cs typeface="Oswald"/>
              <a:sym typeface="Oswald"/>
            </a:endParaRPr>
          </a:p>
          <a:p>
            <a:pPr marL="457200" lvl="0" indent="-342900" algn="l" rtl="0">
              <a:lnSpc>
                <a:spcPct val="100000"/>
              </a:lnSpc>
              <a:spcBef>
                <a:spcPts val="1000"/>
              </a:spcBef>
              <a:spcAft>
                <a:spcPts val="0"/>
              </a:spcAft>
              <a:buClr>
                <a:srgbClr val="000000"/>
              </a:buClr>
              <a:buSzPts val="1800"/>
              <a:buFont typeface="Oswald"/>
              <a:buChar char="●"/>
            </a:pPr>
            <a:r>
              <a:rPr lang="en">
                <a:solidFill>
                  <a:srgbClr val="000000"/>
                </a:solidFill>
                <a:latin typeface="Oswald"/>
                <a:ea typeface="Oswald"/>
                <a:cs typeface="Oswald"/>
                <a:sym typeface="Oswald"/>
              </a:rPr>
              <a:t>The delegates from seven colonies adopted a plan—the Albany Plan of Union—developed by</a:t>
            </a:r>
            <a:r>
              <a:rPr lang="en" b="1">
                <a:solidFill>
                  <a:srgbClr val="000000"/>
                </a:solidFill>
                <a:latin typeface="Oswald"/>
                <a:ea typeface="Oswald"/>
                <a:cs typeface="Oswald"/>
                <a:sym typeface="Oswald"/>
              </a:rPr>
              <a:t> Benjamin Franklin</a:t>
            </a:r>
            <a:endParaRPr b="1">
              <a:solidFill>
                <a:srgbClr val="000000"/>
              </a:solidFill>
              <a:latin typeface="Oswald"/>
              <a:ea typeface="Oswald"/>
              <a:cs typeface="Oswald"/>
              <a:sym typeface="Oswald"/>
            </a:endParaRPr>
          </a:p>
          <a:p>
            <a:pPr marL="457200" lvl="0" indent="-342900" algn="l" rtl="0">
              <a:lnSpc>
                <a:spcPct val="100000"/>
              </a:lnSpc>
              <a:spcBef>
                <a:spcPts val="1000"/>
              </a:spcBef>
              <a:spcAft>
                <a:spcPts val="0"/>
              </a:spcAft>
              <a:buClr>
                <a:srgbClr val="000000"/>
              </a:buClr>
              <a:buSzPts val="1800"/>
              <a:buFont typeface="Oswald"/>
              <a:buChar char="●"/>
            </a:pPr>
            <a:r>
              <a:rPr lang="en">
                <a:solidFill>
                  <a:srgbClr val="000000"/>
                </a:solidFill>
                <a:latin typeface="Oswald"/>
                <a:ea typeface="Oswald"/>
                <a:cs typeface="Oswald"/>
                <a:sym typeface="Oswald"/>
              </a:rPr>
              <a:t> The plan provided for an intercolonial government and a system for recruiting troops and collecting taxes for their common defense. </a:t>
            </a:r>
            <a:endParaRPr>
              <a:solidFill>
                <a:srgbClr val="000000"/>
              </a:solidFill>
              <a:latin typeface="Oswald"/>
              <a:ea typeface="Oswald"/>
              <a:cs typeface="Oswald"/>
              <a:sym typeface="Oswald"/>
            </a:endParaRPr>
          </a:p>
          <a:p>
            <a:pPr marL="457200" lvl="0" indent="-342900" algn="l" rtl="0">
              <a:lnSpc>
                <a:spcPct val="100000"/>
              </a:lnSpc>
              <a:spcBef>
                <a:spcPts val="1000"/>
              </a:spcBef>
              <a:spcAft>
                <a:spcPts val="0"/>
              </a:spcAft>
              <a:buClr>
                <a:srgbClr val="000000"/>
              </a:buClr>
              <a:buSzPts val="1800"/>
              <a:buFont typeface="Oswald"/>
              <a:buChar char="●"/>
            </a:pPr>
            <a:r>
              <a:rPr lang="en">
                <a:solidFill>
                  <a:srgbClr val="000000"/>
                </a:solidFill>
                <a:latin typeface="Oswald"/>
                <a:ea typeface="Oswald"/>
                <a:cs typeface="Oswald"/>
                <a:sym typeface="Oswald"/>
              </a:rPr>
              <a:t>Each colony was too jealous of its own taxation powers to accept the plan so it never took effect. </a:t>
            </a:r>
            <a:endParaRPr>
              <a:solidFill>
                <a:srgbClr val="000000"/>
              </a:solidFill>
              <a:latin typeface="Oswald"/>
              <a:ea typeface="Oswald"/>
              <a:cs typeface="Oswald"/>
              <a:sym typeface="Oswald"/>
            </a:endParaRPr>
          </a:p>
          <a:p>
            <a:pPr marL="457200" lvl="0" indent="-342900" algn="l" rtl="0">
              <a:lnSpc>
                <a:spcPct val="100000"/>
              </a:lnSpc>
              <a:spcBef>
                <a:spcPts val="1000"/>
              </a:spcBef>
              <a:spcAft>
                <a:spcPts val="0"/>
              </a:spcAft>
              <a:buClr>
                <a:srgbClr val="000000"/>
              </a:buClr>
              <a:buSzPts val="1800"/>
              <a:buFont typeface="Oswald"/>
              <a:buChar char="●"/>
            </a:pPr>
            <a:r>
              <a:rPr lang="en">
                <a:solidFill>
                  <a:srgbClr val="000000"/>
                </a:solidFill>
                <a:latin typeface="Oswald"/>
                <a:ea typeface="Oswald"/>
                <a:cs typeface="Oswald"/>
                <a:sym typeface="Oswald"/>
              </a:rPr>
              <a:t>The Albany congress was significant because it set a precedent for later, more revolutionary congresses in the 1770s.</a:t>
            </a:r>
            <a:endParaRPr>
              <a:solidFill>
                <a:srgbClr val="000000"/>
              </a:solidFill>
              <a:latin typeface="Oswald"/>
              <a:ea typeface="Oswald"/>
              <a:cs typeface="Oswald"/>
              <a:sym typeface="Oswald"/>
            </a:endParaRPr>
          </a:p>
          <a:p>
            <a:pPr marL="457200" lvl="0" indent="0" algn="l" rtl="0">
              <a:lnSpc>
                <a:spcPct val="100000"/>
              </a:lnSpc>
              <a:spcBef>
                <a:spcPts val="1000"/>
              </a:spcBef>
              <a:spcAft>
                <a:spcPts val="1000"/>
              </a:spcAft>
              <a:buNone/>
            </a:pPr>
            <a:endParaRPr>
              <a:solidFill>
                <a:srgbClr val="000000"/>
              </a:solidFill>
              <a:latin typeface="Oswald"/>
              <a:ea typeface="Oswald"/>
              <a:cs typeface="Oswald"/>
              <a:sym typeface="Oswald"/>
            </a:endParaRPr>
          </a:p>
        </p:txBody>
      </p:sp>
      <p:pic>
        <p:nvPicPr>
          <p:cNvPr id="438" name="Google Shape;438;p71"/>
          <p:cNvPicPr preferRelativeResize="0"/>
          <p:nvPr/>
        </p:nvPicPr>
        <p:blipFill rotWithShape="1">
          <a:blip r:embed="rId3">
            <a:alphaModFix/>
          </a:blip>
          <a:srcRect l="10446" t="11107" r="6317" b="9834"/>
          <a:stretch/>
        </p:blipFill>
        <p:spPr>
          <a:xfrm>
            <a:off x="6074700" y="872350"/>
            <a:ext cx="2886000" cy="1790700"/>
          </a:xfrm>
          <a:prstGeom prst="rect">
            <a:avLst/>
          </a:prstGeom>
          <a:noFill/>
          <a:ln>
            <a:noFill/>
          </a:ln>
        </p:spPr>
      </p:pic>
      <p:pic>
        <p:nvPicPr>
          <p:cNvPr id="439" name="Google Shape;439;p71"/>
          <p:cNvPicPr preferRelativeResize="0"/>
          <p:nvPr/>
        </p:nvPicPr>
        <p:blipFill>
          <a:blip r:embed="rId4">
            <a:alphaModFix/>
          </a:blip>
          <a:stretch>
            <a:fillRect/>
          </a:stretch>
        </p:blipFill>
        <p:spPr>
          <a:xfrm>
            <a:off x="6332425" y="2803150"/>
            <a:ext cx="2370562" cy="21756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72"/>
          <p:cNvPicPr preferRelativeResize="0"/>
          <p:nvPr/>
        </p:nvPicPr>
        <p:blipFill>
          <a:blip r:embed="rId3">
            <a:alphaModFix/>
          </a:blip>
          <a:stretch>
            <a:fillRect/>
          </a:stretch>
        </p:blipFill>
        <p:spPr>
          <a:xfrm>
            <a:off x="6649725" y="2443650"/>
            <a:ext cx="2258994" cy="2266874"/>
          </a:xfrm>
          <a:prstGeom prst="rect">
            <a:avLst/>
          </a:prstGeom>
          <a:noFill/>
          <a:ln>
            <a:noFill/>
          </a:ln>
        </p:spPr>
      </p:pic>
      <p:sp>
        <p:nvSpPr>
          <p:cNvPr id="445" name="Google Shape;445;p72"/>
          <p:cNvSpPr/>
          <p:nvPr/>
        </p:nvSpPr>
        <p:spPr>
          <a:xfrm>
            <a:off x="6009525" y="548025"/>
            <a:ext cx="3058200" cy="2023800"/>
          </a:xfrm>
          <a:prstGeom prst="wedgeRoundRectCallout">
            <a:avLst>
              <a:gd name="adj1" fmla="val -2515"/>
              <a:gd name="adj2" fmla="val 62286"/>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2"/>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D3737"/>
                </a:solidFill>
                <a:latin typeface="Lilita One"/>
                <a:ea typeface="Lilita One"/>
                <a:cs typeface="Lilita One"/>
                <a:sym typeface="Lilita One"/>
              </a:rPr>
              <a:t>BRADDOCK’S BLUNDERS</a:t>
            </a:r>
            <a:endParaRPr>
              <a:solidFill>
                <a:srgbClr val="CD3737"/>
              </a:solidFill>
              <a:latin typeface="Lilita One"/>
              <a:ea typeface="Lilita One"/>
              <a:cs typeface="Lilita One"/>
              <a:sym typeface="Lilita One"/>
            </a:endParaRPr>
          </a:p>
          <a:p>
            <a:pPr marL="0" lvl="0" indent="0" algn="l" rtl="0">
              <a:spcBef>
                <a:spcPts val="0"/>
              </a:spcBef>
              <a:spcAft>
                <a:spcPts val="0"/>
              </a:spcAft>
              <a:buNone/>
            </a:pPr>
            <a:endParaRPr sz="1050" b="1">
              <a:solidFill>
                <a:srgbClr val="000000"/>
              </a:solidFill>
              <a:latin typeface="Roboto"/>
              <a:ea typeface="Roboto"/>
              <a:cs typeface="Roboto"/>
              <a:sym typeface="Roboto"/>
            </a:endParaRPr>
          </a:p>
        </p:txBody>
      </p:sp>
      <p:sp>
        <p:nvSpPr>
          <p:cNvPr id="447" name="Google Shape;447;p72"/>
          <p:cNvSpPr txBox="1">
            <a:spLocks noGrp="1"/>
          </p:cNvSpPr>
          <p:nvPr>
            <p:ph type="body" idx="1"/>
          </p:nvPr>
        </p:nvSpPr>
        <p:spPr>
          <a:xfrm>
            <a:off x="83100" y="712925"/>
            <a:ext cx="5915400" cy="34164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000000"/>
              </a:buClr>
              <a:buSzPts val="1800"/>
              <a:buFont typeface="Oswald"/>
              <a:buChar char="●"/>
            </a:pPr>
            <a:r>
              <a:rPr lang="en">
                <a:solidFill>
                  <a:srgbClr val="000000"/>
                </a:solidFill>
                <a:latin typeface="Oswald"/>
                <a:ea typeface="Oswald"/>
                <a:cs typeface="Oswald"/>
                <a:sym typeface="Oswald"/>
              </a:rPr>
              <a:t>In 1755 </a:t>
            </a:r>
            <a:r>
              <a:rPr lang="en" b="1">
                <a:solidFill>
                  <a:srgbClr val="000000"/>
                </a:solidFill>
                <a:latin typeface="Oswald"/>
                <a:ea typeface="Oswald"/>
                <a:cs typeface="Oswald"/>
                <a:sym typeface="Oswald"/>
              </a:rPr>
              <a:t>General Braddock</a:t>
            </a:r>
            <a:r>
              <a:rPr lang="en">
                <a:solidFill>
                  <a:srgbClr val="000000"/>
                </a:solidFill>
                <a:latin typeface="Oswald"/>
                <a:ea typeface="Oswald"/>
                <a:cs typeface="Oswald"/>
                <a:sym typeface="Oswald"/>
              </a:rPr>
              <a:t> led a force of 1,500 British regulars and Virginia militiamen out of Fort Cumberland in western Maryland to oust the French from Fort Duquesne</a:t>
            </a:r>
            <a:endParaRPr>
              <a:solidFill>
                <a:srgbClr val="000000"/>
              </a:solidFill>
              <a:latin typeface="Oswald"/>
              <a:ea typeface="Oswald"/>
              <a:cs typeface="Oswald"/>
              <a:sym typeface="Oswald"/>
            </a:endParaRPr>
          </a:p>
          <a:p>
            <a:pPr marL="457200" lvl="0" indent="-342900" algn="l" rtl="0">
              <a:lnSpc>
                <a:spcPct val="100000"/>
              </a:lnSpc>
              <a:spcBef>
                <a:spcPts val="1000"/>
              </a:spcBef>
              <a:spcAft>
                <a:spcPts val="0"/>
              </a:spcAft>
              <a:buClr>
                <a:srgbClr val="000000"/>
              </a:buClr>
              <a:buSzPts val="1800"/>
              <a:buFont typeface="Oswald"/>
              <a:buChar char="●"/>
            </a:pPr>
            <a:r>
              <a:rPr lang="en">
                <a:solidFill>
                  <a:srgbClr val="000000"/>
                </a:solidFill>
                <a:latin typeface="Oswald"/>
                <a:ea typeface="Oswald"/>
                <a:cs typeface="Oswald"/>
                <a:sym typeface="Oswald"/>
              </a:rPr>
              <a:t>As Braddock neared the fort, the French and their Indian allies set out to ambush his force and unexpectedly met the British along a narrow roadway. </a:t>
            </a:r>
            <a:endParaRPr>
              <a:solidFill>
                <a:srgbClr val="000000"/>
              </a:solidFill>
              <a:latin typeface="Oswald"/>
              <a:ea typeface="Oswald"/>
              <a:cs typeface="Oswald"/>
              <a:sym typeface="Oswald"/>
            </a:endParaRPr>
          </a:p>
          <a:p>
            <a:pPr marL="457200" lvl="0" indent="-342900" algn="l" rtl="0">
              <a:lnSpc>
                <a:spcPct val="100000"/>
              </a:lnSpc>
              <a:spcBef>
                <a:spcPts val="1000"/>
              </a:spcBef>
              <a:spcAft>
                <a:spcPts val="0"/>
              </a:spcAft>
              <a:buClr>
                <a:srgbClr val="000000"/>
              </a:buClr>
              <a:buSzPts val="1800"/>
              <a:buFont typeface="Oswald"/>
              <a:buChar char="●"/>
            </a:pPr>
            <a:r>
              <a:rPr lang="en">
                <a:solidFill>
                  <a:srgbClr val="000000"/>
                </a:solidFill>
                <a:latin typeface="Oswald"/>
                <a:ea typeface="Oswald"/>
                <a:cs typeface="Oswald"/>
                <a:sym typeface="Oswald"/>
              </a:rPr>
              <a:t>The French and Indians fanned out to attack from the woods, winning decisively </a:t>
            </a:r>
            <a:endParaRPr>
              <a:solidFill>
                <a:srgbClr val="000000"/>
              </a:solidFill>
              <a:latin typeface="Oswald"/>
              <a:ea typeface="Oswald"/>
              <a:cs typeface="Oswald"/>
              <a:sym typeface="Oswald"/>
            </a:endParaRPr>
          </a:p>
          <a:p>
            <a:pPr marL="457200" lvl="0" indent="-342900" algn="l" rtl="0">
              <a:lnSpc>
                <a:spcPct val="100000"/>
              </a:lnSpc>
              <a:spcBef>
                <a:spcPts val="1000"/>
              </a:spcBef>
              <a:spcAft>
                <a:spcPts val="0"/>
              </a:spcAft>
              <a:buClr>
                <a:srgbClr val="000000"/>
              </a:buClr>
              <a:buSzPts val="1800"/>
              <a:buFont typeface="Oswald"/>
              <a:buChar char="●"/>
            </a:pPr>
            <a:r>
              <a:rPr lang="en">
                <a:solidFill>
                  <a:srgbClr val="000000"/>
                </a:solidFill>
                <a:latin typeface="Oswald"/>
                <a:ea typeface="Oswald"/>
                <a:cs typeface="Oswald"/>
                <a:sym typeface="Oswald"/>
              </a:rPr>
              <a:t>The British casualties — 450 killed, 500 wounded — included General Braddock, who later died from his wounds.</a:t>
            </a:r>
            <a:endParaRPr>
              <a:solidFill>
                <a:srgbClr val="000000"/>
              </a:solidFill>
              <a:latin typeface="Oswald"/>
              <a:ea typeface="Oswald"/>
              <a:cs typeface="Oswald"/>
              <a:sym typeface="Oswald"/>
            </a:endParaRPr>
          </a:p>
          <a:p>
            <a:pPr marL="457200" lvl="0" indent="-342900" algn="l" rtl="0">
              <a:lnSpc>
                <a:spcPct val="100000"/>
              </a:lnSpc>
              <a:spcBef>
                <a:spcPts val="1000"/>
              </a:spcBef>
              <a:spcAft>
                <a:spcPts val="0"/>
              </a:spcAft>
              <a:buClr>
                <a:srgbClr val="000000"/>
              </a:buClr>
              <a:buSzPts val="1800"/>
              <a:buFont typeface="Oswald"/>
              <a:buChar char="●"/>
            </a:pPr>
            <a:r>
              <a:rPr lang="en">
                <a:solidFill>
                  <a:srgbClr val="000000"/>
                </a:solidFill>
                <a:latin typeface="Oswald"/>
                <a:ea typeface="Oswald"/>
                <a:cs typeface="Oswald"/>
                <a:sym typeface="Oswald"/>
              </a:rPr>
              <a:t>Witnessing these defeats first-hand shattered the myth of the invincibility of the British army, a realization that would embolden colonists to seek independence 2 decades later.</a:t>
            </a:r>
            <a:endParaRPr>
              <a:solidFill>
                <a:srgbClr val="000000"/>
              </a:solidFill>
              <a:latin typeface="Oswald"/>
              <a:ea typeface="Oswald"/>
              <a:cs typeface="Oswald"/>
              <a:sym typeface="Oswald"/>
            </a:endParaRPr>
          </a:p>
          <a:p>
            <a:pPr marL="457200" lvl="0" indent="0" algn="l" rtl="0">
              <a:lnSpc>
                <a:spcPct val="100000"/>
              </a:lnSpc>
              <a:spcBef>
                <a:spcPts val="1000"/>
              </a:spcBef>
              <a:spcAft>
                <a:spcPts val="1000"/>
              </a:spcAft>
              <a:buNone/>
            </a:pPr>
            <a:endParaRPr>
              <a:solidFill>
                <a:srgbClr val="000000"/>
              </a:solidFill>
              <a:latin typeface="Oswald"/>
              <a:ea typeface="Oswald"/>
              <a:cs typeface="Oswald"/>
              <a:sym typeface="Oswald"/>
            </a:endParaRPr>
          </a:p>
        </p:txBody>
      </p:sp>
      <p:sp>
        <p:nvSpPr>
          <p:cNvPr id="448" name="Google Shape;448;p72"/>
          <p:cNvSpPr txBox="1"/>
          <p:nvPr/>
        </p:nvSpPr>
        <p:spPr>
          <a:xfrm>
            <a:off x="6144000" y="662325"/>
            <a:ext cx="3000000" cy="172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swald"/>
                <a:ea typeface="Oswald"/>
                <a:cs typeface="Oswald"/>
                <a:sym typeface="Oswald"/>
              </a:rPr>
              <a:t>“[British troops] were struck with such a panic that they behaved with more cowardice than it is possible to conceive. The officers behaved gallantly, in order to encourage their men, for which they suffered greatly.” </a:t>
            </a:r>
            <a:endParaRPr sz="16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73"/>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D3737"/>
                </a:solidFill>
                <a:latin typeface="Lilita One"/>
                <a:ea typeface="Lilita One"/>
                <a:cs typeface="Lilita One"/>
                <a:sym typeface="Lilita One"/>
              </a:rPr>
              <a:t>NATIVE AMERICANS TAKE SIDES</a:t>
            </a:r>
            <a:endParaRPr>
              <a:solidFill>
                <a:srgbClr val="CD3737"/>
              </a:solidFill>
              <a:latin typeface="Lilita One"/>
              <a:ea typeface="Lilita One"/>
              <a:cs typeface="Lilita One"/>
              <a:sym typeface="Lilita One"/>
            </a:endParaRPr>
          </a:p>
          <a:p>
            <a:pPr marL="0" lvl="0" indent="0" algn="l" rtl="0">
              <a:spcBef>
                <a:spcPts val="0"/>
              </a:spcBef>
              <a:spcAft>
                <a:spcPts val="0"/>
              </a:spcAft>
              <a:buNone/>
            </a:pPr>
            <a:endParaRPr sz="1050" b="1">
              <a:solidFill>
                <a:srgbClr val="000000"/>
              </a:solidFill>
              <a:latin typeface="Roboto"/>
              <a:ea typeface="Roboto"/>
              <a:cs typeface="Roboto"/>
              <a:sym typeface="Roboto"/>
            </a:endParaRPr>
          </a:p>
        </p:txBody>
      </p:sp>
      <p:sp>
        <p:nvSpPr>
          <p:cNvPr id="454" name="Google Shape;454;p73"/>
          <p:cNvSpPr txBox="1">
            <a:spLocks noGrp="1"/>
          </p:cNvSpPr>
          <p:nvPr>
            <p:ph type="body" idx="1"/>
          </p:nvPr>
        </p:nvSpPr>
        <p:spPr>
          <a:xfrm>
            <a:off x="83100" y="712925"/>
            <a:ext cx="4373100" cy="34164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000000"/>
              </a:buClr>
              <a:buSzPts val="1800"/>
              <a:buFont typeface="Oswald"/>
              <a:buChar char="●"/>
            </a:pPr>
            <a:r>
              <a:rPr lang="en">
                <a:solidFill>
                  <a:srgbClr val="000000"/>
                </a:solidFill>
                <a:latin typeface="Oswald"/>
                <a:ea typeface="Oswald"/>
                <a:cs typeface="Oswald"/>
                <a:sym typeface="Oswald"/>
              </a:rPr>
              <a:t>Due to more positive relationships with French colonists who often lived side-by-side with Native Americans as fur trappers and traders,  the majority of Native American tribes backed the French. </a:t>
            </a:r>
            <a:endParaRPr>
              <a:solidFill>
                <a:srgbClr val="000000"/>
              </a:solidFill>
              <a:latin typeface="Oswald"/>
              <a:ea typeface="Oswald"/>
              <a:cs typeface="Oswald"/>
              <a:sym typeface="Oswald"/>
            </a:endParaRPr>
          </a:p>
          <a:p>
            <a:pPr marL="457200" lvl="0" indent="-342900" algn="l" rtl="0">
              <a:lnSpc>
                <a:spcPct val="100000"/>
              </a:lnSpc>
              <a:spcBef>
                <a:spcPts val="1000"/>
              </a:spcBef>
              <a:spcAft>
                <a:spcPts val="0"/>
              </a:spcAft>
              <a:buClr>
                <a:srgbClr val="000000"/>
              </a:buClr>
              <a:buSzPts val="1800"/>
              <a:buFont typeface="Oswald"/>
              <a:buChar char="●"/>
            </a:pPr>
            <a:r>
              <a:rPr lang="en">
                <a:solidFill>
                  <a:srgbClr val="000000"/>
                </a:solidFill>
                <a:latin typeface="Oswald"/>
                <a:ea typeface="Oswald"/>
                <a:cs typeface="Oswald"/>
                <a:sym typeface="Oswald"/>
              </a:rPr>
              <a:t>However, numerous tribes remained neutral, fought alongside the British or shifted allegiances with the winds of war. </a:t>
            </a:r>
            <a:endParaRPr>
              <a:solidFill>
                <a:srgbClr val="000000"/>
              </a:solidFill>
              <a:latin typeface="Oswald"/>
              <a:ea typeface="Oswald"/>
              <a:cs typeface="Oswald"/>
              <a:sym typeface="Oswald"/>
            </a:endParaRPr>
          </a:p>
          <a:p>
            <a:pPr marL="457200" lvl="0" indent="-342900" algn="l" rtl="0">
              <a:lnSpc>
                <a:spcPct val="100000"/>
              </a:lnSpc>
              <a:spcBef>
                <a:spcPts val="1000"/>
              </a:spcBef>
              <a:spcAft>
                <a:spcPts val="1000"/>
              </a:spcAft>
              <a:buClr>
                <a:srgbClr val="000000"/>
              </a:buClr>
              <a:buSzPts val="1800"/>
              <a:buFont typeface="Oswald"/>
              <a:buChar char="●"/>
            </a:pPr>
            <a:r>
              <a:rPr lang="en">
                <a:solidFill>
                  <a:srgbClr val="000000"/>
                </a:solidFill>
                <a:latin typeface="Oswald"/>
                <a:ea typeface="Oswald"/>
                <a:cs typeface="Oswald"/>
                <a:sym typeface="Oswald"/>
              </a:rPr>
              <a:t>The </a:t>
            </a:r>
            <a:r>
              <a:rPr lang="en" b="1">
                <a:solidFill>
                  <a:srgbClr val="000000"/>
                </a:solidFill>
                <a:latin typeface="Oswald"/>
                <a:ea typeface="Oswald"/>
                <a:cs typeface="Oswald"/>
                <a:sym typeface="Oswald"/>
              </a:rPr>
              <a:t>Iroquois Confederacy,</a:t>
            </a:r>
            <a:r>
              <a:rPr lang="en">
                <a:solidFill>
                  <a:srgbClr val="000000"/>
                </a:solidFill>
                <a:latin typeface="Oswald"/>
                <a:ea typeface="Oswald"/>
                <a:cs typeface="Oswald"/>
                <a:sym typeface="Oswald"/>
              </a:rPr>
              <a:t> initially neutral, eventually allied with the British in 1758, while the </a:t>
            </a:r>
            <a:r>
              <a:rPr lang="en" b="1">
                <a:solidFill>
                  <a:srgbClr val="000000"/>
                </a:solidFill>
                <a:latin typeface="Oswald"/>
                <a:ea typeface="Oswald"/>
                <a:cs typeface="Oswald"/>
                <a:sym typeface="Oswald"/>
              </a:rPr>
              <a:t>Algonquins</a:t>
            </a:r>
            <a:r>
              <a:rPr lang="en">
                <a:solidFill>
                  <a:srgbClr val="000000"/>
                </a:solidFill>
                <a:latin typeface="Oswald"/>
                <a:ea typeface="Oswald"/>
                <a:cs typeface="Oswald"/>
                <a:sym typeface="Oswald"/>
              </a:rPr>
              <a:t>, their traditional rivals, backed the French.</a:t>
            </a:r>
            <a:endParaRPr>
              <a:solidFill>
                <a:srgbClr val="000000"/>
              </a:solidFill>
              <a:latin typeface="Oswald"/>
              <a:ea typeface="Oswald"/>
              <a:cs typeface="Oswald"/>
              <a:sym typeface="Oswald"/>
            </a:endParaRPr>
          </a:p>
        </p:txBody>
      </p:sp>
      <p:pic>
        <p:nvPicPr>
          <p:cNvPr id="455" name="Google Shape;455;p73"/>
          <p:cNvPicPr preferRelativeResize="0"/>
          <p:nvPr/>
        </p:nvPicPr>
        <p:blipFill>
          <a:blip r:embed="rId3">
            <a:alphaModFix/>
          </a:blip>
          <a:stretch>
            <a:fillRect/>
          </a:stretch>
        </p:blipFill>
        <p:spPr>
          <a:xfrm>
            <a:off x="4700950" y="865325"/>
            <a:ext cx="4214451" cy="2742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74"/>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D3737"/>
                </a:solidFill>
                <a:latin typeface="Lilita One"/>
                <a:ea typeface="Lilita One"/>
                <a:cs typeface="Lilita One"/>
                <a:sym typeface="Lilita One"/>
              </a:rPr>
              <a:t>BRITISH VICTORY</a:t>
            </a:r>
            <a:endParaRPr>
              <a:solidFill>
                <a:srgbClr val="CD3737"/>
              </a:solidFill>
              <a:latin typeface="Lilita One"/>
              <a:ea typeface="Lilita One"/>
              <a:cs typeface="Lilita One"/>
              <a:sym typeface="Lilita One"/>
            </a:endParaRPr>
          </a:p>
          <a:p>
            <a:pPr marL="0" lvl="0" indent="0" algn="l" rtl="0">
              <a:spcBef>
                <a:spcPts val="0"/>
              </a:spcBef>
              <a:spcAft>
                <a:spcPts val="0"/>
              </a:spcAft>
              <a:buNone/>
            </a:pPr>
            <a:endParaRPr sz="1050" b="1">
              <a:solidFill>
                <a:srgbClr val="000000"/>
              </a:solidFill>
              <a:latin typeface="Roboto"/>
              <a:ea typeface="Roboto"/>
              <a:cs typeface="Roboto"/>
              <a:sym typeface="Roboto"/>
            </a:endParaRPr>
          </a:p>
        </p:txBody>
      </p:sp>
      <p:sp>
        <p:nvSpPr>
          <p:cNvPr id="461" name="Google Shape;461;p74"/>
          <p:cNvSpPr txBox="1">
            <a:spLocks noGrp="1"/>
          </p:cNvSpPr>
          <p:nvPr>
            <p:ph type="body" idx="1"/>
          </p:nvPr>
        </p:nvSpPr>
        <p:spPr>
          <a:xfrm>
            <a:off x="6900" y="560525"/>
            <a:ext cx="5115900" cy="34164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000000"/>
              </a:buClr>
              <a:buSzPts val="1800"/>
              <a:buFont typeface="Oswald"/>
              <a:buChar char="●"/>
            </a:pPr>
            <a:r>
              <a:rPr lang="en">
                <a:solidFill>
                  <a:srgbClr val="000000"/>
                </a:solidFill>
                <a:latin typeface="Oswald"/>
                <a:ea typeface="Oswald"/>
                <a:cs typeface="Oswald"/>
                <a:sym typeface="Oswald"/>
              </a:rPr>
              <a:t>In London, </a:t>
            </a:r>
            <a:r>
              <a:rPr lang="en" b="1">
                <a:solidFill>
                  <a:srgbClr val="000000"/>
                </a:solidFill>
                <a:latin typeface="Oswald"/>
                <a:ea typeface="Oswald"/>
                <a:cs typeface="Oswald"/>
                <a:sym typeface="Oswald"/>
              </a:rPr>
              <a:t>William Pitt,</a:t>
            </a:r>
            <a:r>
              <a:rPr lang="en">
                <a:solidFill>
                  <a:srgbClr val="000000"/>
                </a:solidFill>
                <a:latin typeface="Oswald"/>
                <a:ea typeface="Oswald"/>
                <a:cs typeface="Oswald"/>
                <a:sym typeface="Oswald"/>
              </a:rPr>
              <a:t> the new British prime minister, concentrated the government’s military strategy on conquering Canada. </a:t>
            </a:r>
            <a:endParaRPr>
              <a:solidFill>
                <a:srgbClr val="000000"/>
              </a:solidFill>
              <a:latin typeface="Oswald"/>
              <a:ea typeface="Oswald"/>
              <a:cs typeface="Oswald"/>
              <a:sym typeface="Oswald"/>
            </a:endParaRPr>
          </a:p>
          <a:p>
            <a:pPr marL="914400" lvl="1" indent="-317500" algn="l" rtl="0">
              <a:lnSpc>
                <a:spcPct val="100000"/>
              </a:lnSpc>
              <a:spcBef>
                <a:spcPts val="1000"/>
              </a:spcBef>
              <a:spcAft>
                <a:spcPts val="0"/>
              </a:spcAft>
              <a:buClr>
                <a:srgbClr val="000000"/>
              </a:buClr>
              <a:buSzPts val="1400"/>
              <a:buFont typeface="Oswald"/>
              <a:buChar char="○"/>
            </a:pPr>
            <a:r>
              <a:rPr lang="en">
                <a:solidFill>
                  <a:srgbClr val="000000"/>
                </a:solidFill>
                <a:latin typeface="Oswald"/>
                <a:ea typeface="Oswald"/>
                <a:cs typeface="Oswald"/>
                <a:sym typeface="Oswald"/>
              </a:rPr>
              <a:t>This objective was accomplished with the retaking of Louisbourg, the surrender of Quebec, and the taking of Montreal by 1760. </a:t>
            </a:r>
            <a:endParaRPr>
              <a:solidFill>
                <a:srgbClr val="000000"/>
              </a:solidFill>
              <a:latin typeface="Oswald"/>
              <a:ea typeface="Oswald"/>
              <a:cs typeface="Oswald"/>
              <a:sym typeface="Oswald"/>
            </a:endParaRPr>
          </a:p>
          <a:p>
            <a:pPr marL="457200" lvl="0" indent="-342900" algn="l" rtl="0">
              <a:lnSpc>
                <a:spcPct val="100000"/>
              </a:lnSpc>
              <a:spcBef>
                <a:spcPts val="1000"/>
              </a:spcBef>
              <a:spcAft>
                <a:spcPts val="0"/>
              </a:spcAft>
              <a:buClr>
                <a:srgbClr val="000000"/>
              </a:buClr>
              <a:buSzPts val="1800"/>
              <a:buFont typeface="Oswald"/>
              <a:buChar char="●"/>
            </a:pPr>
            <a:r>
              <a:rPr lang="en">
                <a:solidFill>
                  <a:srgbClr val="000000"/>
                </a:solidFill>
                <a:latin typeface="Oswald"/>
                <a:ea typeface="Oswald"/>
                <a:cs typeface="Oswald"/>
                <a:sym typeface="Oswald"/>
              </a:rPr>
              <a:t>With these victories and the signing of a peace treaty in 1763, the British extended their control of North America, and French power on the continent virtually ended. </a:t>
            </a:r>
            <a:endParaRPr>
              <a:solidFill>
                <a:srgbClr val="000000"/>
              </a:solidFill>
              <a:latin typeface="Oswald"/>
              <a:ea typeface="Oswald"/>
              <a:cs typeface="Oswald"/>
              <a:sym typeface="Oswald"/>
            </a:endParaRPr>
          </a:p>
          <a:p>
            <a:pPr marL="457200" lvl="0" indent="-342900" algn="l" rtl="0">
              <a:lnSpc>
                <a:spcPct val="100000"/>
              </a:lnSpc>
              <a:spcBef>
                <a:spcPts val="1000"/>
              </a:spcBef>
              <a:spcAft>
                <a:spcPts val="0"/>
              </a:spcAft>
              <a:buClr>
                <a:srgbClr val="000000"/>
              </a:buClr>
              <a:buSzPts val="1800"/>
              <a:buFont typeface="Oswald"/>
              <a:buChar char="●"/>
            </a:pPr>
            <a:r>
              <a:rPr lang="en">
                <a:solidFill>
                  <a:srgbClr val="000000"/>
                </a:solidFill>
                <a:latin typeface="Oswald"/>
                <a:ea typeface="Oswald"/>
                <a:cs typeface="Oswald"/>
                <a:sym typeface="Oswald"/>
              </a:rPr>
              <a:t>Through the peace treaty (the </a:t>
            </a:r>
            <a:r>
              <a:rPr lang="en" b="1">
                <a:solidFill>
                  <a:srgbClr val="000000"/>
                </a:solidFill>
                <a:latin typeface="Oswald"/>
                <a:ea typeface="Oswald"/>
                <a:cs typeface="Oswald"/>
                <a:sym typeface="Oswald"/>
              </a:rPr>
              <a:t>Peace of Paris</a:t>
            </a:r>
            <a:r>
              <a:rPr lang="en">
                <a:solidFill>
                  <a:srgbClr val="000000"/>
                </a:solidFill>
                <a:latin typeface="Oswald"/>
                <a:ea typeface="Oswald"/>
                <a:cs typeface="Oswald"/>
                <a:sym typeface="Oswald"/>
              </a:rPr>
              <a:t>), Britain acquired French Canada and Spanish Florida. </a:t>
            </a:r>
            <a:endParaRPr>
              <a:solidFill>
                <a:srgbClr val="000000"/>
              </a:solidFill>
              <a:latin typeface="Oswald"/>
              <a:ea typeface="Oswald"/>
              <a:cs typeface="Oswald"/>
              <a:sym typeface="Oswald"/>
            </a:endParaRPr>
          </a:p>
          <a:p>
            <a:pPr marL="914400" lvl="1" indent="-317500" algn="l" rtl="0">
              <a:lnSpc>
                <a:spcPct val="100000"/>
              </a:lnSpc>
              <a:spcBef>
                <a:spcPts val="1000"/>
              </a:spcBef>
              <a:spcAft>
                <a:spcPts val="0"/>
              </a:spcAft>
              <a:buClr>
                <a:srgbClr val="000000"/>
              </a:buClr>
              <a:buSzPts val="1400"/>
              <a:buFont typeface="Oswald"/>
              <a:buChar char="○"/>
            </a:pPr>
            <a:r>
              <a:rPr lang="en">
                <a:solidFill>
                  <a:srgbClr val="000000"/>
                </a:solidFill>
                <a:latin typeface="Oswald"/>
                <a:ea typeface="Oswald"/>
                <a:cs typeface="Oswald"/>
                <a:sym typeface="Oswald"/>
              </a:rPr>
              <a:t>France ceded to Spain its huge western territory, Louisiana, and claims west of the Mississippi River as compensation for Spain’s loss of Florida.</a:t>
            </a:r>
            <a:endParaRPr>
              <a:solidFill>
                <a:srgbClr val="000000"/>
              </a:solidFill>
              <a:latin typeface="Oswald"/>
              <a:ea typeface="Oswald"/>
              <a:cs typeface="Oswald"/>
              <a:sym typeface="Oswald"/>
            </a:endParaRPr>
          </a:p>
          <a:p>
            <a:pPr marL="457200" lvl="0" indent="0" algn="l" rtl="0">
              <a:lnSpc>
                <a:spcPct val="100000"/>
              </a:lnSpc>
              <a:spcBef>
                <a:spcPts val="1000"/>
              </a:spcBef>
              <a:spcAft>
                <a:spcPts val="1000"/>
              </a:spcAft>
              <a:buNone/>
            </a:pPr>
            <a:endParaRPr>
              <a:solidFill>
                <a:srgbClr val="000000"/>
              </a:solidFill>
              <a:latin typeface="Oswald"/>
              <a:ea typeface="Oswald"/>
              <a:cs typeface="Oswald"/>
              <a:sym typeface="Oswald"/>
            </a:endParaRPr>
          </a:p>
        </p:txBody>
      </p:sp>
      <p:pic>
        <p:nvPicPr>
          <p:cNvPr id="462" name="Google Shape;462;p74"/>
          <p:cNvPicPr preferRelativeResize="0"/>
          <p:nvPr/>
        </p:nvPicPr>
        <p:blipFill>
          <a:blip r:embed="rId3">
            <a:alphaModFix/>
          </a:blip>
          <a:stretch>
            <a:fillRect/>
          </a:stretch>
        </p:blipFill>
        <p:spPr>
          <a:xfrm>
            <a:off x="5199000" y="488425"/>
            <a:ext cx="3760725" cy="254148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75"/>
          <p:cNvSpPr txBox="1">
            <a:spLocks noGrp="1"/>
          </p:cNvSpPr>
          <p:nvPr>
            <p:ph type="title"/>
          </p:nvPr>
        </p:nvSpPr>
        <p:spPr>
          <a:xfrm>
            <a:off x="235500" y="64025"/>
            <a:ext cx="8678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rgbClr val="CD3737"/>
                </a:solidFill>
                <a:latin typeface="Lilita One"/>
                <a:ea typeface="Lilita One"/>
                <a:cs typeface="Lilita One"/>
                <a:sym typeface="Lilita One"/>
              </a:rPr>
              <a:t>RELATIONSHIP BETWEEN BRITAIN &amp; THE COLONISTS</a:t>
            </a:r>
            <a:endParaRPr sz="2600">
              <a:solidFill>
                <a:srgbClr val="CD3737"/>
              </a:solidFill>
              <a:latin typeface="Lilita One"/>
              <a:ea typeface="Lilita One"/>
              <a:cs typeface="Lilita One"/>
              <a:sym typeface="Lilita One"/>
            </a:endParaRPr>
          </a:p>
          <a:p>
            <a:pPr marL="0" lvl="0" indent="0" algn="l" rtl="0">
              <a:spcBef>
                <a:spcPts val="0"/>
              </a:spcBef>
              <a:spcAft>
                <a:spcPts val="0"/>
              </a:spcAft>
              <a:buNone/>
            </a:pPr>
            <a:endParaRPr sz="2200" b="1">
              <a:solidFill>
                <a:srgbClr val="000000"/>
              </a:solidFill>
              <a:latin typeface="Roboto"/>
              <a:ea typeface="Roboto"/>
              <a:cs typeface="Roboto"/>
              <a:sym typeface="Roboto"/>
            </a:endParaRPr>
          </a:p>
        </p:txBody>
      </p:sp>
      <p:sp>
        <p:nvSpPr>
          <p:cNvPr id="468" name="Google Shape;468;p75"/>
          <p:cNvSpPr txBox="1">
            <a:spLocks noGrp="1"/>
          </p:cNvSpPr>
          <p:nvPr>
            <p:ph type="body" idx="1"/>
          </p:nvPr>
        </p:nvSpPr>
        <p:spPr>
          <a:xfrm>
            <a:off x="6900" y="560525"/>
            <a:ext cx="5757300" cy="34164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000000"/>
              </a:buClr>
              <a:buSzPts val="1800"/>
              <a:buFont typeface="Oswald"/>
              <a:buChar char="●"/>
            </a:pPr>
            <a:r>
              <a:rPr lang="en">
                <a:solidFill>
                  <a:srgbClr val="000000"/>
                </a:solidFill>
                <a:latin typeface="Oswald"/>
                <a:ea typeface="Oswald"/>
                <a:cs typeface="Oswald"/>
                <a:sym typeface="Oswald"/>
              </a:rPr>
              <a:t>The British came away from the war with a low opinion of the colonial military effort. </a:t>
            </a:r>
            <a:endParaRPr>
              <a:solidFill>
                <a:srgbClr val="000000"/>
              </a:solidFill>
              <a:latin typeface="Oswald"/>
              <a:ea typeface="Oswald"/>
              <a:cs typeface="Oswald"/>
              <a:sym typeface="Oswald"/>
            </a:endParaRPr>
          </a:p>
          <a:p>
            <a:pPr marL="914400" lvl="1" indent="-317500" algn="l" rtl="0">
              <a:lnSpc>
                <a:spcPct val="100000"/>
              </a:lnSpc>
              <a:spcBef>
                <a:spcPts val="1000"/>
              </a:spcBef>
              <a:spcAft>
                <a:spcPts val="0"/>
              </a:spcAft>
              <a:buClr>
                <a:srgbClr val="000000"/>
              </a:buClr>
              <a:buSzPts val="1400"/>
              <a:buFont typeface="Oswald"/>
              <a:buChar char="○"/>
            </a:pPr>
            <a:r>
              <a:rPr lang="en">
                <a:solidFill>
                  <a:srgbClr val="000000"/>
                </a:solidFill>
                <a:latin typeface="Oswald"/>
                <a:ea typeface="Oswald"/>
                <a:cs typeface="Oswald"/>
                <a:sym typeface="Oswald"/>
              </a:rPr>
              <a:t>They considered the American militia a poorly trained, disorderly rabble. </a:t>
            </a:r>
            <a:endParaRPr>
              <a:solidFill>
                <a:srgbClr val="000000"/>
              </a:solidFill>
              <a:latin typeface="Oswald"/>
              <a:ea typeface="Oswald"/>
              <a:cs typeface="Oswald"/>
              <a:sym typeface="Oswald"/>
            </a:endParaRPr>
          </a:p>
          <a:p>
            <a:pPr marL="914400" lvl="1" indent="-317500" algn="l" rtl="0">
              <a:lnSpc>
                <a:spcPct val="100000"/>
              </a:lnSpc>
              <a:spcBef>
                <a:spcPts val="1000"/>
              </a:spcBef>
              <a:spcAft>
                <a:spcPts val="0"/>
              </a:spcAft>
              <a:buClr>
                <a:srgbClr val="000000"/>
              </a:buClr>
              <a:buSzPts val="1400"/>
              <a:buFont typeface="Oswald"/>
              <a:buChar char="○"/>
            </a:pPr>
            <a:r>
              <a:rPr lang="en">
                <a:solidFill>
                  <a:srgbClr val="000000"/>
                </a:solidFill>
                <a:latin typeface="Oswald"/>
                <a:ea typeface="Oswald"/>
                <a:cs typeface="Oswald"/>
                <a:sym typeface="Oswald"/>
              </a:rPr>
              <a:t>They also noted that some of the colonies had refused to contribute either troops or money to the war effort. </a:t>
            </a:r>
            <a:endParaRPr>
              <a:solidFill>
                <a:srgbClr val="000000"/>
              </a:solidFill>
              <a:latin typeface="Oswald"/>
              <a:ea typeface="Oswald"/>
              <a:cs typeface="Oswald"/>
              <a:sym typeface="Oswald"/>
            </a:endParaRPr>
          </a:p>
          <a:p>
            <a:pPr marL="914400" lvl="1" indent="-317500" algn="l" rtl="0">
              <a:lnSpc>
                <a:spcPct val="100000"/>
              </a:lnSpc>
              <a:spcBef>
                <a:spcPts val="1000"/>
              </a:spcBef>
              <a:spcAft>
                <a:spcPts val="0"/>
              </a:spcAft>
              <a:buClr>
                <a:srgbClr val="000000"/>
              </a:buClr>
              <a:buSzPts val="1400"/>
              <a:buFont typeface="Oswald"/>
              <a:buChar char="○"/>
            </a:pPr>
            <a:r>
              <a:rPr lang="en">
                <a:solidFill>
                  <a:srgbClr val="000000"/>
                </a:solidFill>
                <a:latin typeface="Oswald"/>
                <a:ea typeface="Oswald"/>
                <a:cs typeface="Oswald"/>
                <a:sym typeface="Oswald"/>
              </a:rPr>
              <a:t>The British were convinced that the colonists were both unable and unwilling to defend the new frontiers of the vastly expanded British empire. </a:t>
            </a:r>
            <a:endParaRPr>
              <a:solidFill>
                <a:srgbClr val="000000"/>
              </a:solidFill>
              <a:latin typeface="Oswald"/>
              <a:ea typeface="Oswald"/>
              <a:cs typeface="Oswald"/>
              <a:sym typeface="Oswald"/>
            </a:endParaRPr>
          </a:p>
          <a:p>
            <a:pPr marL="457200" lvl="0" indent="-342900" algn="l" rtl="0">
              <a:lnSpc>
                <a:spcPct val="100000"/>
              </a:lnSpc>
              <a:spcBef>
                <a:spcPts val="1000"/>
              </a:spcBef>
              <a:spcAft>
                <a:spcPts val="0"/>
              </a:spcAft>
              <a:buClr>
                <a:srgbClr val="000000"/>
              </a:buClr>
              <a:buSzPts val="1800"/>
              <a:buFont typeface="Oswald"/>
              <a:buChar char="●"/>
            </a:pPr>
            <a:r>
              <a:rPr lang="en">
                <a:solidFill>
                  <a:srgbClr val="000000"/>
                </a:solidFill>
                <a:latin typeface="Oswald"/>
                <a:ea typeface="Oswald"/>
                <a:cs typeface="Oswald"/>
                <a:sym typeface="Oswald"/>
              </a:rPr>
              <a:t>The colonists took an opposite view of their military performance. </a:t>
            </a:r>
            <a:endParaRPr>
              <a:solidFill>
                <a:srgbClr val="000000"/>
              </a:solidFill>
              <a:latin typeface="Oswald"/>
              <a:ea typeface="Oswald"/>
              <a:cs typeface="Oswald"/>
              <a:sym typeface="Oswald"/>
            </a:endParaRPr>
          </a:p>
          <a:p>
            <a:pPr marL="914400" lvl="1" indent="-317500" algn="l" rtl="0">
              <a:lnSpc>
                <a:spcPct val="100000"/>
              </a:lnSpc>
              <a:spcBef>
                <a:spcPts val="1000"/>
              </a:spcBef>
              <a:spcAft>
                <a:spcPts val="0"/>
              </a:spcAft>
              <a:buClr>
                <a:srgbClr val="000000"/>
              </a:buClr>
              <a:buSzPts val="1400"/>
              <a:buFont typeface="Oswald"/>
              <a:buChar char="○"/>
            </a:pPr>
            <a:r>
              <a:rPr lang="en">
                <a:solidFill>
                  <a:srgbClr val="000000"/>
                </a:solidFill>
                <a:latin typeface="Oswald"/>
                <a:ea typeface="Oswald"/>
                <a:cs typeface="Oswald"/>
                <a:sym typeface="Oswald"/>
              </a:rPr>
              <a:t>They developed confidence that they could successfully provide for their own defense. </a:t>
            </a:r>
            <a:endParaRPr>
              <a:solidFill>
                <a:srgbClr val="000000"/>
              </a:solidFill>
              <a:latin typeface="Oswald"/>
              <a:ea typeface="Oswald"/>
              <a:cs typeface="Oswald"/>
              <a:sym typeface="Oswald"/>
            </a:endParaRPr>
          </a:p>
          <a:p>
            <a:pPr marL="914400" lvl="1" indent="-317500" algn="l" rtl="0">
              <a:lnSpc>
                <a:spcPct val="100000"/>
              </a:lnSpc>
              <a:spcBef>
                <a:spcPts val="1000"/>
              </a:spcBef>
              <a:spcAft>
                <a:spcPts val="1000"/>
              </a:spcAft>
              <a:buClr>
                <a:srgbClr val="000000"/>
              </a:buClr>
              <a:buSzPts val="1400"/>
              <a:buFont typeface="Oswald"/>
              <a:buChar char="○"/>
            </a:pPr>
            <a:r>
              <a:rPr lang="en">
                <a:solidFill>
                  <a:srgbClr val="000000"/>
                </a:solidFill>
                <a:latin typeface="Oswald"/>
                <a:ea typeface="Oswald"/>
                <a:cs typeface="Oswald"/>
                <a:sym typeface="Oswald"/>
              </a:rPr>
              <a:t>Colonists were not impressed with British troops or their leadership, whose methods of warfare seemed badly suited to America’s densely wooded terrain.</a:t>
            </a:r>
            <a:endParaRPr>
              <a:solidFill>
                <a:srgbClr val="000000"/>
              </a:solidFill>
              <a:latin typeface="Oswald"/>
              <a:ea typeface="Oswald"/>
              <a:cs typeface="Oswald"/>
              <a:sym typeface="Oswald"/>
            </a:endParaRPr>
          </a:p>
        </p:txBody>
      </p:sp>
      <p:pic>
        <p:nvPicPr>
          <p:cNvPr id="469" name="Google Shape;469;p75"/>
          <p:cNvPicPr preferRelativeResize="0"/>
          <p:nvPr/>
        </p:nvPicPr>
        <p:blipFill>
          <a:blip r:embed="rId3">
            <a:alphaModFix/>
          </a:blip>
          <a:stretch>
            <a:fillRect/>
          </a:stretch>
        </p:blipFill>
        <p:spPr>
          <a:xfrm>
            <a:off x="5916600" y="789125"/>
            <a:ext cx="3075001" cy="23062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76"/>
          <p:cNvSpPr txBox="1">
            <a:spLocks noGrp="1"/>
          </p:cNvSpPr>
          <p:nvPr>
            <p:ph type="title"/>
          </p:nvPr>
        </p:nvSpPr>
        <p:spPr>
          <a:xfrm>
            <a:off x="88675" y="64025"/>
            <a:ext cx="8979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CD3737"/>
                </a:solidFill>
                <a:latin typeface="Lilita One"/>
                <a:ea typeface="Lilita One"/>
                <a:cs typeface="Lilita One"/>
                <a:sym typeface="Lilita One"/>
              </a:rPr>
              <a:t>WAR DEBT &amp; TAXATION</a:t>
            </a:r>
            <a:endParaRPr sz="2800">
              <a:solidFill>
                <a:srgbClr val="CD3737"/>
              </a:solidFill>
              <a:latin typeface="Lilita One"/>
              <a:ea typeface="Lilita One"/>
              <a:cs typeface="Lilita One"/>
              <a:sym typeface="Lilita One"/>
            </a:endParaRPr>
          </a:p>
          <a:p>
            <a:pPr marL="0" lvl="0" indent="0" algn="l" rtl="0">
              <a:spcBef>
                <a:spcPts val="0"/>
              </a:spcBef>
              <a:spcAft>
                <a:spcPts val="0"/>
              </a:spcAft>
              <a:buNone/>
            </a:pPr>
            <a:endParaRPr sz="2400" b="1">
              <a:solidFill>
                <a:srgbClr val="000000"/>
              </a:solidFill>
              <a:latin typeface="Roboto"/>
              <a:ea typeface="Roboto"/>
              <a:cs typeface="Roboto"/>
              <a:sym typeface="Roboto"/>
            </a:endParaRPr>
          </a:p>
        </p:txBody>
      </p:sp>
      <p:sp>
        <p:nvSpPr>
          <p:cNvPr id="475" name="Google Shape;475;p76"/>
          <p:cNvSpPr txBox="1">
            <a:spLocks noGrp="1"/>
          </p:cNvSpPr>
          <p:nvPr>
            <p:ph type="body" idx="1"/>
          </p:nvPr>
        </p:nvSpPr>
        <p:spPr>
          <a:xfrm>
            <a:off x="6900" y="636725"/>
            <a:ext cx="5115900" cy="34164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000000"/>
              </a:buClr>
              <a:buSzPts val="1800"/>
              <a:buFont typeface="Oswald"/>
              <a:buChar char="●"/>
            </a:pPr>
            <a:r>
              <a:rPr lang="en">
                <a:solidFill>
                  <a:srgbClr val="000000"/>
                </a:solidFill>
                <a:latin typeface="Oswald"/>
                <a:ea typeface="Oswald"/>
                <a:cs typeface="Oswald"/>
                <a:sym typeface="Oswald"/>
              </a:rPr>
              <a:t>Previously, Britain exercised little direct control over the colonies and had allowed its </a:t>
            </a:r>
            <a:r>
              <a:rPr lang="en" b="1">
                <a:solidFill>
                  <a:srgbClr val="000000"/>
                </a:solidFill>
                <a:latin typeface="Oswald"/>
                <a:ea typeface="Oswald"/>
                <a:cs typeface="Oswald"/>
                <a:sym typeface="Oswald"/>
              </a:rPr>
              <a:t>Navigation Laws</a:t>
            </a:r>
            <a:r>
              <a:rPr lang="en">
                <a:solidFill>
                  <a:srgbClr val="000000"/>
                </a:solidFill>
                <a:latin typeface="Oswald"/>
                <a:ea typeface="Oswald"/>
                <a:cs typeface="Oswald"/>
                <a:sym typeface="Oswald"/>
              </a:rPr>
              <a:t> to go unenforced. </a:t>
            </a:r>
            <a:endParaRPr>
              <a:solidFill>
                <a:srgbClr val="000000"/>
              </a:solidFill>
              <a:latin typeface="Oswald"/>
              <a:ea typeface="Oswald"/>
              <a:cs typeface="Oswald"/>
              <a:sym typeface="Oswald"/>
            </a:endParaRPr>
          </a:p>
          <a:p>
            <a:pPr marL="914400" lvl="1" indent="-317500" algn="l" rtl="0">
              <a:lnSpc>
                <a:spcPct val="100000"/>
              </a:lnSpc>
              <a:spcBef>
                <a:spcPts val="1000"/>
              </a:spcBef>
              <a:spcAft>
                <a:spcPts val="0"/>
              </a:spcAft>
              <a:buClr>
                <a:srgbClr val="000000"/>
              </a:buClr>
              <a:buSzPts val="1400"/>
              <a:buFont typeface="Oswald"/>
              <a:buChar char="○"/>
            </a:pPr>
            <a:r>
              <a:rPr lang="en">
                <a:solidFill>
                  <a:srgbClr val="000000"/>
                </a:solidFill>
                <a:latin typeface="Oswald"/>
                <a:ea typeface="Oswald"/>
                <a:cs typeface="Oswald"/>
                <a:sym typeface="Oswald"/>
              </a:rPr>
              <a:t>This earlier policy of </a:t>
            </a:r>
            <a:r>
              <a:rPr lang="en" b="1">
                <a:solidFill>
                  <a:srgbClr val="000000"/>
                </a:solidFill>
                <a:latin typeface="Oswald"/>
                <a:ea typeface="Oswald"/>
                <a:cs typeface="Oswald"/>
                <a:sym typeface="Oswald"/>
              </a:rPr>
              <a:t>salutary neglect</a:t>
            </a:r>
            <a:r>
              <a:rPr lang="en">
                <a:solidFill>
                  <a:srgbClr val="000000"/>
                </a:solidFill>
                <a:latin typeface="Oswald"/>
                <a:ea typeface="Oswald"/>
                <a:cs typeface="Oswald"/>
                <a:sym typeface="Oswald"/>
              </a:rPr>
              <a:t> was now abandoned as the British saw a need to adopt more forceful policies for taking control of their expanded North American dominions. </a:t>
            </a:r>
            <a:endParaRPr>
              <a:solidFill>
                <a:srgbClr val="000000"/>
              </a:solidFill>
              <a:latin typeface="Oswald"/>
              <a:ea typeface="Oswald"/>
              <a:cs typeface="Oswald"/>
              <a:sym typeface="Oswald"/>
            </a:endParaRPr>
          </a:p>
          <a:p>
            <a:pPr marL="457200" lvl="0" indent="-342900" algn="l" rtl="0">
              <a:lnSpc>
                <a:spcPct val="100000"/>
              </a:lnSpc>
              <a:spcBef>
                <a:spcPts val="1000"/>
              </a:spcBef>
              <a:spcAft>
                <a:spcPts val="0"/>
              </a:spcAft>
              <a:buClr>
                <a:srgbClr val="000000"/>
              </a:buClr>
              <a:buSzPts val="1800"/>
              <a:buFont typeface="Oswald"/>
              <a:buChar char="●"/>
            </a:pPr>
            <a:r>
              <a:rPr lang="en">
                <a:solidFill>
                  <a:srgbClr val="000000"/>
                </a:solidFill>
                <a:latin typeface="Oswald"/>
                <a:ea typeface="Oswald"/>
                <a:cs typeface="Oswald"/>
                <a:sym typeface="Oswald"/>
              </a:rPr>
              <a:t>The wars had been extremely costly. </a:t>
            </a:r>
            <a:endParaRPr>
              <a:solidFill>
                <a:srgbClr val="000000"/>
              </a:solidFill>
              <a:latin typeface="Oswald"/>
              <a:ea typeface="Oswald"/>
              <a:cs typeface="Oswald"/>
              <a:sym typeface="Oswald"/>
            </a:endParaRPr>
          </a:p>
          <a:p>
            <a:pPr marL="914400" lvl="1" indent="-317500" algn="l" rtl="0">
              <a:lnSpc>
                <a:spcPct val="100000"/>
              </a:lnSpc>
              <a:spcBef>
                <a:spcPts val="1000"/>
              </a:spcBef>
              <a:spcAft>
                <a:spcPts val="0"/>
              </a:spcAft>
              <a:buClr>
                <a:srgbClr val="000000"/>
              </a:buClr>
              <a:buSzPts val="1400"/>
              <a:buFont typeface="Oswald"/>
              <a:buChar char="○"/>
            </a:pPr>
            <a:r>
              <a:rPr lang="en">
                <a:solidFill>
                  <a:srgbClr val="000000"/>
                </a:solidFill>
                <a:latin typeface="Oswald"/>
                <a:ea typeface="Oswald"/>
                <a:cs typeface="Oswald"/>
                <a:sym typeface="Oswald"/>
              </a:rPr>
              <a:t>King George III and the dominant political party in Parliament (the Whigs) pursued a colonial policy aimed at solving Britain’s domestic financial problems. </a:t>
            </a:r>
            <a:endParaRPr>
              <a:solidFill>
                <a:srgbClr val="000000"/>
              </a:solidFill>
              <a:latin typeface="Oswald"/>
              <a:ea typeface="Oswald"/>
              <a:cs typeface="Oswald"/>
              <a:sym typeface="Oswald"/>
            </a:endParaRPr>
          </a:p>
          <a:p>
            <a:pPr marL="914400" lvl="1" indent="-317500" algn="l" rtl="0">
              <a:lnSpc>
                <a:spcPct val="100000"/>
              </a:lnSpc>
              <a:spcBef>
                <a:spcPts val="1000"/>
              </a:spcBef>
              <a:spcAft>
                <a:spcPts val="0"/>
              </a:spcAft>
              <a:buClr>
                <a:srgbClr val="000000"/>
              </a:buClr>
              <a:buSzPts val="1400"/>
              <a:buFont typeface="Oswald"/>
              <a:buChar char="○"/>
            </a:pPr>
            <a:r>
              <a:rPr lang="en">
                <a:solidFill>
                  <a:srgbClr val="000000"/>
                </a:solidFill>
                <a:latin typeface="Oswald"/>
                <a:ea typeface="Oswald"/>
                <a:cs typeface="Oswald"/>
                <a:sym typeface="Oswald"/>
              </a:rPr>
              <a:t>Making the American colonies bear more of the cost of maintaining the British empire would lead to increased colonial taxes which were not well-received in the colonies.</a:t>
            </a:r>
            <a:endParaRPr>
              <a:solidFill>
                <a:srgbClr val="000000"/>
              </a:solidFill>
              <a:latin typeface="Oswald"/>
              <a:ea typeface="Oswald"/>
              <a:cs typeface="Oswald"/>
              <a:sym typeface="Oswald"/>
            </a:endParaRPr>
          </a:p>
          <a:p>
            <a:pPr marL="457200" lvl="0" indent="0" algn="l" rtl="0">
              <a:lnSpc>
                <a:spcPct val="100000"/>
              </a:lnSpc>
              <a:spcBef>
                <a:spcPts val="1000"/>
              </a:spcBef>
              <a:spcAft>
                <a:spcPts val="1000"/>
              </a:spcAft>
              <a:buNone/>
            </a:pPr>
            <a:endParaRPr>
              <a:solidFill>
                <a:srgbClr val="000000"/>
              </a:solidFill>
              <a:latin typeface="Oswald"/>
              <a:ea typeface="Oswald"/>
              <a:cs typeface="Oswald"/>
              <a:sym typeface="Oswald"/>
            </a:endParaRPr>
          </a:p>
        </p:txBody>
      </p:sp>
      <p:pic>
        <p:nvPicPr>
          <p:cNvPr id="476" name="Google Shape;476;p76"/>
          <p:cNvPicPr preferRelativeResize="0"/>
          <p:nvPr/>
        </p:nvPicPr>
        <p:blipFill>
          <a:blip r:embed="rId3">
            <a:alphaModFix/>
          </a:blip>
          <a:stretch>
            <a:fillRect/>
          </a:stretch>
        </p:blipFill>
        <p:spPr>
          <a:xfrm>
            <a:off x="5275200" y="789125"/>
            <a:ext cx="3716400" cy="295825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41"/>
          <p:cNvSpPr txBox="1">
            <a:spLocks noGrp="1"/>
          </p:cNvSpPr>
          <p:nvPr>
            <p:ph type="title"/>
          </p:nvPr>
        </p:nvSpPr>
        <p:spPr>
          <a:xfrm>
            <a:off x="311700" y="64025"/>
            <a:ext cx="6552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D3737"/>
                </a:solidFill>
                <a:latin typeface="Lilita One"/>
                <a:ea typeface="Lilita One"/>
                <a:cs typeface="Lilita One"/>
                <a:sym typeface="Lilita One"/>
              </a:rPr>
              <a:t>THE COLUMBIAN EXCHANGE</a:t>
            </a:r>
            <a:endParaRPr>
              <a:solidFill>
                <a:srgbClr val="CD3737"/>
              </a:solidFill>
              <a:latin typeface="Lilita One"/>
              <a:ea typeface="Lilita One"/>
              <a:cs typeface="Lilita One"/>
              <a:sym typeface="Lilita One"/>
            </a:endParaRPr>
          </a:p>
        </p:txBody>
      </p:sp>
      <p:sp>
        <p:nvSpPr>
          <p:cNvPr id="196" name="Google Shape;196;p41"/>
          <p:cNvSpPr txBox="1">
            <a:spLocks noGrp="1"/>
          </p:cNvSpPr>
          <p:nvPr>
            <p:ph type="body" idx="1"/>
          </p:nvPr>
        </p:nvSpPr>
        <p:spPr>
          <a:xfrm>
            <a:off x="190875" y="771475"/>
            <a:ext cx="4804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D3737"/>
                </a:solidFill>
                <a:latin typeface="Lilita One"/>
                <a:ea typeface="Lilita One"/>
                <a:cs typeface="Lilita One"/>
                <a:sym typeface="Lilita One"/>
              </a:rPr>
              <a:t>CONTEXT:</a:t>
            </a:r>
            <a:r>
              <a:rPr lang="en">
                <a:solidFill>
                  <a:srgbClr val="CD3737"/>
                </a:solidFill>
                <a:latin typeface="Oswald"/>
                <a:ea typeface="Oswald"/>
                <a:cs typeface="Oswald"/>
                <a:sym typeface="Oswald"/>
              </a:rPr>
              <a:t> </a:t>
            </a:r>
            <a:r>
              <a:rPr lang="en">
                <a:latin typeface="Oswald"/>
                <a:ea typeface="Oswald"/>
                <a:cs typeface="Oswald"/>
                <a:sym typeface="Oswald"/>
              </a:rPr>
              <a:t>Exploration motivated by God, gold &amp; glory and made possible by improvements in navigation. Countries competing to control trade routes</a:t>
            </a:r>
            <a:endParaRPr>
              <a:latin typeface="Oswald"/>
              <a:ea typeface="Oswald"/>
              <a:cs typeface="Oswald"/>
              <a:sym typeface="Oswald"/>
            </a:endParaRPr>
          </a:p>
          <a:p>
            <a:pPr marL="0" lvl="0" indent="0" algn="l" rtl="0">
              <a:spcBef>
                <a:spcPts val="1600"/>
              </a:spcBef>
              <a:spcAft>
                <a:spcPts val="0"/>
              </a:spcAft>
              <a:buNone/>
            </a:pPr>
            <a:r>
              <a:rPr lang="en" sz="2000">
                <a:solidFill>
                  <a:srgbClr val="CD3737"/>
                </a:solidFill>
                <a:latin typeface="Lilita One"/>
                <a:ea typeface="Lilita One"/>
                <a:cs typeface="Lilita One"/>
                <a:sym typeface="Lilita One"/>
              </a:rPr>
              <a:t>EFFECTS:</a:t>
            </a:r>
            <a:endParaRPr sz="2000">
              <a:solidFill>
                <a:srgbClr val="CD3737"/>
              </a:solidFill>
              <a:latin typeface="Lilita One"/>
              <a:ea typeface="Lilita One"/>
              <a:cs typeface="Lilita One"/>
              <a:sym typeface="Lilita One"/>
            </a:endParaRPr>
          </a:p>
          <a:p>
            <a:pPr marL="0" lvl="0" indent="0" algn="l" rtl="0">
              <a:spcBef>
                <a:spcPts val="0"/>
              </a:spcBef>
              <a:spcAft>
                <a:spcPts val="0"/>
              </a:spcAft>
              <a:buNone/>
            </a:pPr>
            <a:r>
              <a:rPr lang="en">
                <a:latin typeface="Oswald"/>
                <a:ea typeface="Oswald"/>
                <a:cs typeface="Oswald"/>
                <a:sym typeface="Oswald"/>
              </a:rPr>
              <a:t>Most significantly, native population was decimated by </a:t>
            </a:r>
            <a:r>
              <a:rPr lang="en" b="1">
                <a:solidFill>
                  <a:srgbClr val="CD3737"/>
                </a:solidFill>
                <a:latin typeface="Oswald"/>
                <a:ea typeface="Oswald"/>
                <a:cs typeface="Oswald"/>
                <a:sym typeface="Oswald"/>
              </a:rPr>
              <a:t>smallpox </a:t>
            </a:r>
            <a:r>
              <a:rPr lang="en">
                <a:latin typeface="Oswald"/>
                <a:ea typeface="Oswald"/>
                <a:cs typeface="Oswald"/>
                <a:sym typeface="Oswald"/>
              </a:rPr>
              <a:t>(almost 90% reduction in population)</a:t>
            </a:r>
            <a:endParaRPr b="1">
              <a:solidFill>
                <a:srgbClr val="CD3737"/>
              </a:solidFill>
              <a:latin typeface="Oswald"/>
              <a:ea typeface="Oswald"/>
              <a:cs typeface="Oswald"/>
              <a:sym typeface="Oswald"/>
            </a:endParaRPr>
          </a:p>
          <a:p>
            <a:pPr marL="0" lvl="0" indent="0" algn="l" rtl="0">
              <a:spcBef>
                <a:spcPts val="1600"/>
              </a:spcBef>
              <a:spcAft>
                <a:spcPts val="0"/>
              </a:spcAft>
              <a:buNone/>
            </a:pPr>
            <a:r>
              <a:rPr lang="en">
                <a:latin typeface="Oswald"/>
                <a:ea typeface="Oswald"/>
                <a:cs typeface="Oswald"/>
                <a:sym typeface="Oswald"/>
              </a:rPr>
              <a:t>European life expectancy increases with incorporation of calorically dense food like the potato</a:t>
            </a:r>
            <a:endParaRPr>
              <a:latin typeface="Oswald"/>
              <a:ea typeface="Oswald"/>
              <a:cs typeface="Oswald"/>
              <a:sym typeface="Oswald"/>
            </a:endParaRPr>
          </a:p>
          <a:p>
            <a:pPr marL="0" lvl="0" indent="0" algn="l" rtl="0">
              <a:spcBef>
                <a:spcPts val="1600"/>
              </a:spcBef>
              <a:spcAft>
                <a:spcPts val="0"/>
              </a:spcAft>
              <a:buNone/>
            </a:pPr>
            <a:r>
              <a:rPr lang="en">
                <a:latin typeface="Oswald"/>
                <a:ea typeface="Oswald"/>
                <a:cs typeface="Oswald"/>
                <a:sym typeface="Oswald"/>
              </a:rPr>
              <a:t>Lives of Native Americans altered significantly → horses revolutionize hunting on the plains</a:t>
            </a:r>
            <a:endParaRPr>
              <a:latin typeface="Oswald"/>
              <a:ea typeface="Oswald"/>
              <a:cs typeface="Oswald"/>
              <a:sym typeface="Oswald"/>
            </a:endParaRPr>
          </a:p>
          <a:p>
            <a:pPr marL="0" lvl="0" indent="0" algn="l" rtl="0">
              <a:spcBef>
                <a:spcPts val="1600"/>
              </a:spcBef>
              <a:spcAft>
                <a:spcPts val="0"/>
              </a:spcAft>
              <a:buNone/>
            </a:pPr>
            <a:endParaRPr>
              <a:latin typeface="Oswald"/>
              <a:ea typeface="Oswald"/>
              <a:cs typeface="Oswald"/>
              <a:sym typeface="Oswald"/>
            </a:endParaRPr>
          </a:p>
          <a:p>
            <a:pPr marL="0" lvl="0" indent="0" algn="l" rtl="0">
              <a:spcBef>
                <a:spcPts val="1600"/>
              </a:spcBef>
              <a:spcAft>
                <a:spcPts val="0"/>
              </a:spcAft>
              <a:buNone/>
            </a:pPr>
            <a:endParaRPr>
              <a:latin typeface="Oswald"/>
              <a:ea typeface="Oswald"/>
              <a:cs typeface="Oswald"/>
              <a:sym typeface="Oswald"/>
            </a:endParaRPr>
          </a:p>
          <a:p>
            <a:pPr marL="0" lvl="0" indent="0" algn="l" rtl="0">
              <a:spcBef>
                <a:spcPts val="1600"/>
              </a:spcBef>
              <a:spcAft>
                <a:spcPts val="1600"/>
              </a:spcAft>
              <a:buNone/>
            </a:pPr>
            <a:endParaRPr>
              <a:latin typeface="Oswald"/>
              <a:ea typeface="Oswald"/>
              <a:cs typeface="Oswald"/>
              <a:sym typeface="Oswald"/>
            </a:endParaRPr>
          </a:p>
        </p:txBody>
      </p:sp>
      <p:pic>
        <p:nvPicPr>
          <p:cNvPr id="197" name="Google Shape;197;p41"/>
          <p:cNvPicPr preferRelativeResize="0"/>
          <p:nvPr/>
        </p:nvPicPr>
        <p:blipFill>
          <a:blip r:embed="rId3">
            <a:alphaModFix/>
          </a:blip>
          <a:stretch>
            <a:fillRect/>
          </a:stretch>
        </p:blipFill>
        <p:spPr>
          <a:xfrm>
            <a:off x="4994950" y="789125"/>
            <a:ext cx="3996651" cy="32067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80"/>
        <p:cNvGrpSpPr/>
        <p:nvPr/>
      </p:nvGrpSpPr>
      <p:grpSpPr>
        <a:xfrm>
          <a:off x="0" y="0"/>
          <a:ext cx="0" cy="0"/>
          <a:chOff x="0" y="0"/>
          <a:chExt cx="0" cy="0"/>
        </a:xfrm>
      </p:grpSpPr>
      <p:sp>
        <p:nvSpPr>
          <p:cNvPr id="481" name="Google Shape;481;p77"/>
          <p:cNvSpPr txBox="1"/>
          <p:nvPr/>
        </p:nvSpPr>
        <p:spPr>
          <a:xfrm>
            <a:off x="1333500" y="1296300"/>
            <a:ext cx="6477000" cy="213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b="1">
                <a:solidFill>
                  <a:srgbClr val="FFFFFF"/>
                </a:solidFill>
                <a:latin typeface="Oswald"/>
                <a:ea typeface="Oswald"/>
                <a:cs typeface="Oswald"/>
                <a:sym typeface="Oswald"/>
              </a:rPr>
              <a:t>LET’S REFLECT:</a:t>
            </a:r>
            <a:endParaRPr sz="5000" b="1">
              <a:solidFill>
                <a:srgbClr val="FFFFFF"/>
              </a:solidFill>
              <a:latin typeface="Oswald"/>
              <a:ea typeface="Oswald"/>
              <a:cs typeface="Oswald"/>
              <a:sym typeface="Oswald"/>
            </a:endParaRPr>
          </a:p>
          <a:p>
            <a:pPr marL="0" lvl="0" indent="0" algn="ctr" rtl="0">
              <a:spcBef>
                <a:spcPts val="0"/>
              </a:spcBef>
              <a:spcAft>
                <a:spcPts val="0"/>
              </a:spcAft>
              <a:buNone/>
            </a:pPr>
            <a:r>
              <a:rPr lang="en" sz="2500" b="1">
                <a:solidFill>
                  <a:srgbClr val="FFFFFF"/>
                </a:solidFill>
                <a:latin typeface="Oswald"/>
                <a:ea typeface="Oswald"/>
                <a:cs typeface="Oswald"/>
                <a:sym typeface="Oswald"/>
              </a:rPr>
              <a:t>In what ways did this mark a turning point in the relationship between England and its American colonies? </a:t>
            </a:r>
            <a:endParaRPr sz="2500" b="1">
              <a:solidFill>
                <a:srgbClr val="FFFFFF"/>
              </a:solidFill>
              <a:latin typeface="Oswald"/>
              <a:ea typeface="Oswald"/>
              <a:cs typeface="Oswald"/>
              <a:sym typeface="Oswald"/>
            </a:endParaRPr>
          </a:p>
        </p:txBody>
      </p:sp>
      <p:pic>
        <p:nvPicPr>
          <p:cNvPr id="482" name="Google Shape;482;p77"/>
          <p:cNvPicPr preferRelativeResize="0"/>
          <p:nvPr/>
        </p:nvPicPr>
        <p:blipFill>
          <a:blip r:embed="rId3">
            <a:alphaModFix/>
          </a:blip>
          <a:stretch>
            <a:fillRect/>
          </a:stretch>
        </p:blipFill>
        <p:spPr>
          <a:xfrm>
            <a:off x="4164025" y="249315"/>
            <a:ext cx="845069" cy="86172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42"/>
          <p:cNvPicPr preferRelativeResize="0"/>
          <p:nvPr/>
        </p:nvPicPr>
        <p:blipFill>
          <a:blip r:embed="rId3">
            <a:alphaModFix/>
          </a:blip>
          <a:stretch>
            <a:fillRect/>
          </a:stretch>
        </p:blipFill>
        <p:spPr>
          <a:xfrm>
            <a:off x="1380400" y="102075"/>
            <a:ext cx="6538785" cy="48387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43"/>
          <p:cNvPicPr preferRelativeResize="0"/>
          <p:nvPr/>
        </p:nvPicPr>
        <p:blipFill>
          <a:blip r:embed="rId3">
            <a:alphaModFix/>
          </a:blip>
          <a:stretch>
            <a:fillRect/>
          </a:stretch>
        </p:blipFill>
        <p:spPr>
          <a:xfrm>
            <a:off x="152400" y="152400"/>
            <a:ext cx="4724400" cy="3314700"/>
          </a:xfrm>
          <a:prstGeom prst="rect">
            <a:avLst/>
          </a:prstGeom>
          <a:noFill/>
          <a:ln>
            <a:noFill/>
          </a:ln>
        </p:spPr>
      </p:pic>
      <p:pic>
        <p:nvPicPr>
          <p:cNvPr id="208" name="Google Shape;208;p43"/>
          <p:cNvPicPr preferRelativeResize="0"/>
          <p:nvPr/>
        </p:nvPicPr>
        <p:blipFill>
          <a:blip r:embed="rId4">
            <a:alphaModFix/>
          </a:blip>
          <a:stretch>
            <a:fillRect/>
          </a:stretch>
        </p:blipFill>
        <p:spPr>
          <a:xfrm>
            <a:off x="5029200" y="152400"/>
            <a:ext cx="3962400" cy="350641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44"/>
          <p:cNvPicPr preferRelativeResize="0"/>
          <p:nvPr/>
        </p:nvPicPr>
        <p:blipFill>
          <a:blip r:embed="rId3">
            <a:alphaModFix/>
          </a:blip>
          <a:stretch>
            <a:fillRect/>
          </a:stretch>
        </p:blipFill>
        <p:spPr>
          <a:xfrm>
            <a:off x="6529150" y="2412725"/>
            <a:ext cx="2470101" cy="2473200"/>
          </a:xfrm>
          <a:prstGeom prst="rect">
            <a:avLst/>
          </a:prstGeom>
          <a:noFill/>
          <a:ln>
            <a:noFill/>
          </a:ln>
        </p:spPr>
      </p:pic>
      <p:sp>
        <p:nvSpPr>
          <p:cNvPr id="214" name="Google Shape;214;p44"/>
          <p:cNvSpPr txBox="1"/>
          <p:nvPr/>
        </p:nvSpPr>
        <p:spPr>
          <a:xfrm>
            <a:off x="281275" y="200950"/>
            <a:ext cx="54777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swald"/>
                <a:ea typeface="Oswald"/>
                <a:cs typeface="Oswald"/>
                <a:sym typeface="Oswald"/>
              </a:rPr>
              <a:t>This was the first land in the New World to be destroyed and depopulated by the Christians, and here they began their subjection of the women and children, taking them away from the Indians to use them and ill use them, eating the food they provided with their sweat and toil. The Spaniards did not content themselves with what the Indians gave them of their own free will, according to their ability, which was always too little to satisfy enormous appetites, for a Christian eats and consumes in one day an amount of food that would suffice to feed three houses inhabited by ten Indians for one month. And they committed other acts of force and violence and oppression which made the Indians realize that these men had not come from Heaven. And some of the Indians concealed their foods while others concealed their wives and children and still others fled to the mountains to avoid the terrible transactions of the Christians.</a:t>
            </a:r>
            <a:endParaRPr sz="1600">
              <a:latin typeface="Oswald"/>
              <a:ea typeface="Oswald"/>
              <a:cs typeface="Oswald"/>
              <a:sym typeface="Oswald"/>
            </a:endParaRPr>
          </a:p>
          <a:p>
            <a:pPr marL="0" lvl="0" indent="0" algn="l" rtl="0">
              <a:spcBef>
                <a:spcPts val="0"/>
              </a:spcBef>
              <a:spcAft>
                <a:spcPts val="0"/>
              </a:spcAft>
              <a:buNone/>
            </a:pPr>
            <a:endParaRPr sz="1600">
              <a:latin typeface="Oswald"/>
              <a:ea typeface="Oswald"/>
              <a:cs typeface="Oswald"/>
              <a:sym typeface="Oswald"/>
            </a:endParaRPr>
          </a:p>
          <a:p>
            <a:pPr marL="457200" lvl="0" indent="0" algn="r" rtl="0">
              <a:spcBef>
                <a:spcPts val="0"/>
              </a:spcBef>
              <a:spcAft>
                <a:spcPts val="0"/>
              </a:spcAft>
              <a:buNone/>
            </a:pPr>
            <a:endParaRPr sz="1600">
              <a:latin typeface="Oswald"/>
              <a:ea typeface="Oswald"/>
              <a:cs typeface="Oswald"/>
              <a:sym typeface="Oswald"/>
            </a:endParaRPr>
          </a:p>
        </p:txBody>
      </p:sp>
      <p:sp>
        <p:nvSpPr>
          <p:cNvPr id="215" name="Google Shape;215;p44"/>
          <p:cNvSpPr txBox="1">
            <a:spLocks noGrp="1"/>
          </p:cNvSpPr>
          <p:nvPr>
            <p:ph type="title" idx="4294967295"/>
          </p:nvPr>
        </p:nvSpPr>
        <p:spPr>
          <a:xfrm>
            <a:off x="106775" y="3916525"/>
            <a:ext cx="6613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D3737"/>
                </a:solidFill>
                <a:latin typeface="Lilita One"/>
                <a:ea typeface="Lilita One"/>
                <a:cs typeface="Lilita One"/>
                <a:sym typeface="Lilita One"/>
              </a:rPr>
              <a:t>CRITIQUES OF SPANISH TREATMENT OF NATIVES</a:t>
            </a:r>
            <a:endParaRPr>
              <a:solidFill>
                <a:srgbClr val="CD3737"/>
              </a:solidFill>
              <a:latin typeface="Lilita One"/>
              <a:ea typeface="Lilita One"/>
              <a:cs typeface="Lilita One"/>
              <a:sym typeface="Lilita One"/>
            </a:endParaRPr>
          </a:p>
        </p:txBody>
      </p:sp>
      <p:sp>
        <p:nvSpPr>
          <p:cNvPr id="216" name="Google Shape;216;p44"/>
          <p:cNvSpPr txBox="1"/>
          <p:nvPr/>
        </p:nvSpPr>
        <p:spPr>
          <a:xfrm>
            <a:off x="6394725" y="4743375"/>
            <a:ext cx="2634000" cy="340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900" b="1">
                <a:solidFill>
                  <a:srgbClr val="FFFFFF"/>
                </a:solidFill>
                <a:latin typeface="Oswald"/>
                <a:ea typeface="Oswald"/>
                <a:cs typeface="Oswald"/>
                <a:sym typeface="Oswald"/>
              </a:rPr>
              <a:t>Bartolome de las Casas</a:t>
            </a:r>
            <a:endParaRPr sz="1900" b="1">
              <a:solidFill>
                <a:srgbClr val="FFFFFF"/>
              </a:solidFill>
              <a:latin typeface="Oswald"/>
              <a:ea typeface="Oswald"/>
              <a:cs typeface="Oswald"/>
              <a:sym typeface="Oswald"/>
            </a:endParaRPr>
          </a:p>
        </p:txBody>
      </p:sp>
      <p:sp>
        <p:nvSpPr>
          <p:cNvPr id="217" name="Google Shape;217;p44"/>
          <p:cNvSpPr/>
          <p:nvPr/>
        </p:nvSpPr>
        <p:spPr>
          <a:xfrm>
            <a:off x="5813800" y="200950"/>
            <a:ext cx="3064200" cy="572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Alfa Slab One"/>
                <a:ea typeface="Alfa Slab One"/>
                <a:cs typeface="Alfa Slab One"/>
                <a:sym typeface="Alfa Slab One"/>
              </a:rPr>
              <a:t>HISTORICAL CONTEXT</a:t>
            </a:r>
            <a:endParaRPr sz="1600">
              <a:latin typeface="Alfa Slab One"/>
              <a:ea typeface="Alfa Slab One"/>
              <a:cs typeface="Alfa Slab One"/>
              <a:sym typeface="Alfa Slab One"/>
            </a:endParaRPr>
          </a:p>
        </p:txBody>
      </p:sp>
      <p:sp>
        <p:nvSpPr>
          <p:cNvPr id="218" name="Google Shape;218;p44"/>
          <p:cNvSpPr/>
          <p:nvPr/>
        </p:nvSpPr>
        <p:spPr>
          <a:xfrm>
            <a:off x="5813800" y="873175"/>
            <a:ext cx="3064200" cy="572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Alfa Slab One"/>
                <a:ea typeface="Alfa Slab One"/>
                <a:cs typeface="Alfa Slab One"/>
                <a:sym typeface="Alfa Slab One"/>
              </a:rPr>
              <a:t>PURPOSE</a:t>
            </a:r>
            <a:endParaRPr sz="1600">
              <a:latin typeface="Alfa Slab One"/>
              <a:ea typeface="Alfa Slab One"/>
              <a:cs typeface="Alfa Slab One"/>
              <a:sym typeface="Alfa Slab One"/>
            </a:endParaRPr>
          </a:p>
        </p:txBody>
      </p:sp>
      <p:sp>
        <p:nvSpPr>
          <p:cNvPr id="219" name="Google Shape;219;p44"/>
          <p:cNvSpPr/>
          <p:nvPr/>
        </p:nvSpPr>
        <p:spPr>
          <a:xfrm>
            <a:off x="5813800" y="1545400"/>
            <a:ext cx="3064200" cy="572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Alfa Slab One"/>
                <a:ea typeface="Alfa Slab One"/>
                <a:cs typeface="Alfa Slab One"/>
                <a:sym typeface="Alfa Slab One"/>
              </a:rPr>
              <a:t>POINT OF VIEW</a:t>
            </a:r>
            <a:endParaRPr sz="1600">
              <a:latin typeface="Alfa Slab One"/>
              <a:ea typeface="Alfa Slab One"/>
              <a:cs typeface="Alfa Slab One"/>
              <a:sym typeface="Alfa Slab One"/>
            </a:endParaRPr>
          </a:p>
        </p:txBody>
      </p:sp>
      <p:pic>
        <p:nvPicPr>
          <p:cNvPr id="220" name="Google Shape;220;p44"/>
          <p:cNvPicPr preferRelativeResize="0"/>
          <p:nvPr/>
        </p:nvPicPr>
        <p:blipFill>
          <a:blip r:embed="rId4">
            <a:alphaModFix/>
          </a:blip>
          <a:stretch>
            <a:fillRect/>
          </a:stretch>
        </p:blipFill>
        <p:spPr>
          <a:xfrm>
            <a:off x="5882400" y="2231200"/>
            <a:ext cx="1051888" cy="1054625"/>
          </a:xfrm>
          <a:prstGeom prst="rect">
            <a:avLst/>
          </a:prstGeom>
          <a:noFill/>
          <a:ln>
            <a:noFill/>
          </a:ln>
        </p:spPr>
      </p:pic>
      <p:pic>
        <p:nvPicPr>
          <p:cNvPr id="221" name="Google Shape;221;p44"/>
          <p:cNvPicPr preferRelativeResize="0"/>
          <p:nvPr/>
        </p:nvPicPr>
        <p:blipFill>
          <a:blip r:embed="rId5">
            <a:alphaModFix/>
          </a:blip>
          <a:stretch>
            <a:fillRect/>
          </a:stretch>
        </p:blipFill>
        <p:spPr>
          <a:xfrm>
            <a:off x="6318531" y="2627924"/>
            <a:ext cx="656195" cy="657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5"/>
          <p:cNvSpPr txBox="1">
            <a:spLocks noGrp="1"/>
          </p:cNvSpPr>
          <p:nvPr>
            <p:ph type="title"/>
          </p:nvPr>
        </p:nvSpPr>
        <p:spPr>
          <a:xfrm>
            <a:off x="311700" y="-121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C0000"/>
                </a:solidFill>
                <a:latin typeface="Lilita One"/>
                <a:ea typeface="Lilita One"/>
                <a:cs typeface="Lilita One"/>
                <a:sym typeface="Lilita One"/>
              </a:rPr>
              <a:t>MERCANTILISM</a:t>
            </a:r>
            <a:endParaRPr>
              <a:solidFill>
                <a:srgbClr val="CC0000"/>
              </a:solidFill>
              <a:latin typeface="Lilita One"/>
              <a:ea typeface="Lilita One"/>
              <a:cs typeface="Lilita One"/>
              <a:sym typeface="Lilita One"/>
            </a:endParaRPr>
          </a:p>
        </p:txBody>
      </p:sp>
      <p:sp>
        <p:nvSpPr>
          <p:cNvPr id="227" name="Google Shape;227;p45"/>
          <p:cNvSpPr txBox="1">
            <a:spLocks noGrp="1"/>
          </p:cNvSpPr>
          <p:nvPr>
            <p:ph type="body" idx="1"/>
          </p:nvPr>
        </p:nvSpPr>
        <p:spPr>
          <a:xfrm>
            <a:off x="311700" y="484325"/>
            <a:ext cx="2913000" cy="1635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600">
                <a:solidFill>
                  <a:srgbClr val="222222"/>
                </a:solidFill>
                <a:latin typeface="Oswald"/>
                <a:ea typeface="Oswald"/>
                <a:cs typeface="Oswald"/>
                <a:sym typeface="Oswald"/>
              </a:rPr>
              <a:t>The </a:t>
            </a:r>
            <a:r>
              <a:rPr lang="en" sz="1600" u="sng">
                <a:solidFill>
                  <a:schemeClr val="hlink"/>
                </a:solidFill>
                <a:latin typeface="Oswald"/>
                <a:ea typeface="Oswald"/>
                <a:cs typeface="Oswald"/>
                <a:sym typeface="Oswald"/>
                <a:hlinkClick r:id="rId3"/>
              </a:rPr>
              <a:t>economic theory</a:t>
            </a:r>
            <a:r>
              <a:rPr lang="en" sz="1600">
                <a:solidFill>
                  <a:srgbClr val="222222"/>
                </a:solidFill>
                <a:latin typeface="Oswald"/>
                <a:ea typeface="Oswald"/>
                <a:cs typeface="Oswald"/>
                <a:sym typeface="Oswald"/>
              </a:rPr>
              <a:t> that a favorable balance of trade generates wealth, which a government should ensure by implementing protective laws and tariffs. </a:t>
            </a:r>
            <a:endParaRPr sz="1600">
              <a:latin typeface="Oswald"/>
              <a:ea typeface="Oswald"/>
              <a:cs typeface="Oswald"/>
              <a:sym typeface="Oswald"/>
            </a:endParaRPr>
          </a:p>
        </p:txBody>
      </p:sp>
      <p:pic>
        <p:nvPicPr>
          <p:cNvPr id="228" name="Google Shape;228;p45"/>
          <p:cNvPicPr preferRelativeResize="0"/>
          <p:nvPr/>
        </p:nvPicPr>
        <p:blipFill rotWithShape="1">
          <a:blip r:embed="rId4">
            <a:alphaModFix/>
          </a:blip>
          <a:srcRect l="1772" t="13187" r="1365" b="2708"/>
          <a:stretch/>
        </p:blipFill>
        <p:spPr>
          <a:xfrm>
            <a:off x="3113375" y="480175"/>
            <a:ext cx="6030626" cy="1985050"/>
          </a:xfrm>
          <a:prstGeom prst="rect">
            <a:avLst/>
          </a:prstGeom>
          <a:noFill/>
          <a:ln>
            <a:noFill/>
          </a:ln>
        </p:spPr>
      </p:pic>
      <p:sp>
        <p:nvSpPr>
          <p:cNvPr id="229" name="Google Shape;229;p45"/>
          <p:cNvSpPr txBox="1">
            <a:spLocks noGrp="1"/>
          </p:cNvSpPr>
          <p:nvPr>
            <p:ph type="body" idx="1"/>
          </p:nvPr>
        </p:nvSpPr>
        <p:spPr>
          <a:xfrm>
            <a:off x="373675" y="2465225"/>
            <a:ext cx="8326200" cy="163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CC0000"/>
                </a:solidFill>
                <a:highlight>
                  <a:srgbClr val="FFFFFF"/>
                </a:highlight>
                <a:latin typeface="Lilita One"/>
                <a:ea typeface="Lilita One"/>
                <a:cs typeface="Lilita One"/>
                <a:sym typeface="Lilita One"/>
              </a:rPr>
              <a:t>FROM SALUTARY NEGLECT TO THE NAVIGATION ACTS</a:t>
            </a:r>
            <a:endParaRPr sz="2100">
              <a:solidFill>
                <a:srgbClr val="CC0000"/>
              </a:solidFill>
              <a:highlight>
                <a:srgbClr val="FFFFFF"/>
              </a:highlight>
              <a:latin typeface="Lilita One"/>
              <a:ea typeface="Lilita One"/>
              <a:cs typeface="Lilita One"/>
              <a:sym typeface="Lilita One"/>
            </a:endParaRPr>
          </a:p>
          <a:p>
            <a:pPr marL="0" lvl="0" indent="0" algn="l" rtl="0">
              <a:spcBef>
                <a:spcPts val="1600"/>
              </a:spcBef>
              <a:spcAft>
                <a:spcPts val="1600"/>
              </a:spcAft>
              <a:buNone/>
            </a:pPr>
            <a:r>
              <a:rPr lang="en">
                <a:solidFill>
                  <a:srgbClr val="222222"/>
                </a:solidFill>
                <a:highlight>
                  <a:srgbClr val="FFFFFF"/>
                </a:highlight>
                <a:latin typeface="Oswald"/>
                <a:ea typeface="Oswald"/>
                <a:cs typeface="Oswald"/>
                <a:sym typeface="Oswald"/>
              </a:rPr>
              <a:t>Did not enforce trade regulations until the passage of the mid-17th century </a:t>
            </a:r>
            <a:r>
              <a:rPr lang="en" b="1">
                <a:solidFill>
                  <a:srgbClr val="CC0000"/>
                </a:solidFill>
                <a:highlight>
                  <a:srgbClr val="FFFFFF"/>
                </a:highlight>
                <a:latin typeface="Oswald"/>
                <a:ea typeface="Oswald"/>
                <a:cs typeface="Oswald"/>
                <a:sym typeface="Oswald"/>
              </a:rPr>
              <a:t>Navigation Acts.</a:t>
            </a:r>
            <a:r>
              <a:rPr lang="en">
                <a:solidFill>
                  <a:srgbClr val="222222"/>
                </a:solidFill>
                <a:highlight>
                  <a:srgbClr val="FFFFFF"/>
                </a:highlight>
                <a:latin typeface="Oswald"/>
                <a:ea typeface="Oswald"/>
                <a:cs typeface="Oswald"/>
                <a:sym typeface="Oswald"/>
              </a:rPr>
              <a:t> Under the Navigation Acts, colonists could only buy and sell goods from/to Britain. Any foreign goods had to pass through British ports first (where tariffs could be collected) → </a:t>
            </a:r>
            <a:r>
              <a:rPr lang="en" b="1">
                <a:solidFill>
                  <a:srgbClr val="222222"/>
                </a:solidFill>
                <a:highlight>
                  <a:srgbClr val="FFFFFF"/>
                </a:highlight>
                <a:latin typeface="Oswald"/>
                <a:ea typeface="Oswald"/>
                <a:cs typeface="Oswald"/>
                <a:sym typeface="Oswald"/>
              </a:rPr>
              <a:t>failed to significantly change colonial behavior</a:t>
            </a:r>
            <a:r>
              <a:rPr lang="en">
                <a:solidFill>
                  <a:srgbClr val="222222"/>
                </a:solidFill>
                <a:highlight>
                  <a:srgbClr val="FFFFFF"/>
                </a:highlight>
                <a:latin typeface="Oswald"/>
                <a:ea typeface="Oswald"/>
                <a:cs typeface="Oswald"/>
                <a:sym typeface="Oswald"/>
              </a:rPr>
              <a:t>. </a:t>
            </a:r>
            <a:r>
              <a:rPr lang="en" b="1">
                <a:solidFill>
                  <a:srgbClr val="CC0000"/>
                </a:solidFill>
                <a:highlight>
                  <a:srgbClr val="FFFFFF"/>
                </a:highlight>
                <a:latin typeface="Oswald"/>
                <a:ea typeface="Oswald"/>
                <a:cs typeface="Oswald"/>
                <a:sym typeface="Oswald"/>
              </a:rPr>
              <a:t>Molasses Act </a:t>
            </a:r>
            <a:r>
              <a:rPr lang="en">
                <a:solidFill>
                  <a:srgbClr val="222222"/>
                </a:solidFill>
                <a:highlight>
                  <a:srgbClr val="FFFFFF"/>
                </a:highlight>
                <a:latin typeface="Oswald"/>
                <a:ea typeface="Oswald"/>
                <a:cs typeface="Oswald"/>
                <a:sym typeface="Oswald"/>
              </a:rPr>
              <a:t>(1733) imposed heavy duties on French molasses. </a:t>
            </a:r>
            <a:r>
              <a:rPr lang="en" b="1">
                <a:solidFill>
                  <a:srgbClr val="CC0000"/>
                </a:solidFill>
                <a:highlight>
                  <a:srgbClr val="FFFFFF"/>
                </a:highlight>
                <a:latin typeface="Oswald"/>
                <a:ea typeface="Oswald"/>
                <a:cs typeface="Oswald"/>
                <a:sym typeface="Oswald"/>
              </a:rPr>
              <a:t>Dominion of New England</a:t>
            </a:r>
            <a:r>
              <a:rPr lang="en">
                <a:solidFill>
                  <a:srgbClr val="222222"/>
                </a:solidFill>
                <a:highlight>
                  <a:srgbClr val="FFFFFF"/>
                </a:highlight>
                <a:latin typeface="Oswald"/>
                <a:ea typeface="Oswald"/>
                <a:cs typeface="Oswald"/>
                <a:sym typeface="Oswald"/>
              </a:rPr>
              <a:t> attempted to enforce strict trade regulations but colonists revolted after Glorious Revolution </a:t>
            </a:r>
            <a:endParaRPr>
              <a:solidFill>
                <a:srgbClr val="222222"/>
              </a:solidFill>
              <a:highlight>
                <a:srgbClr val="FFFFFF"/>
              </a:highlight>
              <a:latin typeface="Oswald"/>
              <a:ea typeface="Oswald"/>
              <a:cs typeface="Oswald"/>
              <a:sym typeface="Oswa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6"/>
          <p:cNvSpPr txBox="1">
            <a:spLocks noGrp="1"/>
          </p:cNvSpPr>
          <p:nvPr>
            <p:ph type="title" idx="4294967295"/>
          </p:nvPr>
        </p:nvSpPr>
        <p:spPr>
          <a:xfrm>
            <a:off x="146175" y="1308475"/>
            <a:ext cx="3311100" cy="155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C0000"/>
                </a:solidFill>
                <a:latin typeface="Lilita One"/>
                <a:ea typeface="Lilita One"/>
                <a:cs typeface="Lilita One"/>
                <a:sym typeface="Lilita One"/>
              </a:rPr>
              <a:t>THE IMPERIAL POWERS:</a:t>
            </a:r>
            <a:endParaRPr>
              <a:solidFill>
                <a:srgbClr val="CC0000"/>
              </a:solidFill>
              <a:latin typeface="Lilita One"/>
              <a:ea typeface="Lilita One"/>
              <a:cs typeface="Lilita One"/>
              <a:sym typeface="Lilita One"/>
            </a:endParaRPr>
          </a:p>
          <a:p>
            <a:pPr marL="0" lvl="0" indent="0" algn="l" rtl="0">
              <a:spcBef>
                <a:spcPts val="0"/>
              </a:spcBef>
              <a:spcAft>
                <a:spcPts val="0"/>
              </a:spcAft>
              <a:buNone/>
            </a:pPr>
            <a:r>
              <a:rPr lang="en">
                <a:solidFill>
                  <a:srgbClr val="CC0000"/>
                </a:solidFill>
                <a:latin typeface="Lilita One"/>
                <a:ea typeface="Lilita One"/>
                <a:cs typeface="Lilita One"/>
                <a:sym typeface="Lilita One"/>
              </a:rPr>
              <a:t>COMPARE &amp; CONTRAST</a:t>
            </a:r>
            <a:endParaRPr>
              <a:solidFill>
                <a:srgbClr val="CC0000"/>
              </a:solidFill>
              <a:latin typeface="Lilita One"/>
              <a:ea typeface="Lilita One"/>
              <a:cs typeface="Lilita One"/>
              <a:sym typeface="Lilita One"/>
            </a:endParaRPr>
          </a:p>
        </p:txBody>
      </p:sp>
      <p:pic>
        <p:nvPicPr>
          <p:cNvPr id="235" name="Google Shape;235;p46"/>
          <p:cNvPicPr preferRelativeResize="0"/>
          <p:nvPr/>
        </p:nvPicPr>
        <p:blipFill>
          <a:blip r:embed="rId3">
            <a:alphaModFix/>
          </a:blip>
          <a:stretch>
            <a:fillRect/>
          </a:stretch>
        </p:blipFill>
        <p:spPr>
          <a:xfrm>
            <a:off x="2999275" y="562325"/>
            <a:ext cx="5922125" cy="4219025"/>
          </a:xfrm>
          <a:prstGeom prst="rect">
            <a:avLst/>
          </a:prstGeom>
          <a:noFill/>
          <a:ln>
            <a:noFill/>
          </a:ln>
        </p:spPr>
      </p:pic>
    </p:spTree>
  </p:cSld>
  <p:clrMapOvr>
    <a:masterClrMapping/>
  </p:clrMapOvr>
</p:sld>
</file>

<file path=ppt/theme/theme1.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3887</Words>
  <Application>Microsoft Office PowerPoint</Application>
  <PresentationFormat>On-screen Show (16:9)</PresentationFormat>
  <Paragraphs>239</Paragraphs>
  <Slides>40</Slides>
  <Notes>40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40</vt:i4>
      </vt:variant>
    </vt:vector>
  </HeadingPairs>
  <TitlesOfParts>
    <vt:vector size="54" baseType="lpstr">
      <vt:lpstr>Alfa Slab One</vt:lpstr>
      <vt:lpstr>Arial</vt:lpstr>
      <vt:lpstr>Lato</vt:lpstr>
      <vt:lpstr>Lilita One</vt:lpstr>
      <vt:lpstr>Noto Sans Symbols</vt:lpstr>
      <vt:lpstr>Oswald</vt:lpstr>
      <vt:lpstr>Proxima Nova</vt:lpstr>
      <vt:lpstr>Raleway</vt:lpstr>
      <vt:lpstr>Roboto</vt:lpstr>
      <vt:lpstr>Times New Roman</vt:lpstr>
      <vt:lpstr>Verdana</vt:lpstr>
      <vt:lpstr>Gameday</vt:lpstr>
      <vt:lpstr>Swiss</vt:lpstr>
      <vt:lpstr>Simple Light</vt:lpstr>
      <vt:lpstr>PowerPoint Presentation</vt:lpstr>
      <vt:lpstr>TEACHER TIPS:</vt:lpstr>
      <vt:lpstr>PERIOD 1 &amp; 2 REVIEW</vt:lpstr>
      <vt:lpstr>THE COLUMBIAN EXCHANGE</vt:lpstr>
      <vt:lpstr>PowerPoint Presentation</vt:lpstr>
      <vt:lpstr>PowerPoint Presentation</vt:lpstr>
      <vt:lpstr>CRITIQUES OF SPANISH TREATMENT OF NATIVES</vt:lpstr>
      <vt:lpstr>MERCANTILISM</vt:lpstr>
      <vt:lpstr>THE IMPERIAL POWERS: COMPARE &amp; CONTRAST</vt:lpstr>
      <vt:lpstr>SPANISH</vt:lpstr>
      <vt:lpstr>COLONIAL REGIONS</vt:lpstr>
      <vt:lpstr>PowerPoint Presentation</vt:lpstr>
      <vt:lpstr>UNIQUE COLONIAL IDENTITIES</vt:lpstr>
      <vt:lpstr>COLONIAL GOVERNMENTS</vt:lpstr>
      <vt:lpstr>SLAVERY</vt:lpstr>
      <vt:lpstr>THE GREAT AWAKENING</vt:lpstr>
      <vt:lpstr>JONATHAN EDWARDS SINNERS IN THE HANDS OF AN ANGRY GOD, 1741</vt:lpstr>
      <vt:lpstr>DOCUMENT ANALYSIS</vt:lpstr>
      <vt:lpstr>DOCUMENT ANALYSIS</vt:lpstr>
      <vt:lpstr>SAMPLE DOCUMENT ANALYSIS</vt:lpstr>
      <vt:lpstr>THE FRENCH &amp; INDIAN WAR:  a turning point in the relationship between England and its colonies</vt:lpstr>
      <vt:lpstr>CONTEXT:</vt:lpstr>
      <vt:lpstr>OUTCOME &amp; EFFECTS</vt:lpstr>
      <vt:lpstr>STIMULUS BASED MULTIPLE CHOICE</vt:lpstr>
      <vt:lpstr>Huron Carol or “Twas in the moon of wintertime," composed by Jean de Brébeuf in the Native American language of the Huron people in 1643, translated by Jesse Edgar Middleton</vt:lpstr>
      <vt:lpstr>PowerPoint Presentation</vt:lpstr>
      <vt:lpstr>PowerPoint Presentation</vt:lpstr>
      <vt:lpstr>PowerPoint Presentation</vt:lpstr>
      <vt:lpstr>JIGSAW LTs:  Tomorrow, you will be working with groups to become an expert on one of the 8 LTs for the unit </vt:lpstr>
      <vt:lpstr>JIGSAW LEARNING TARGETS</vt:lpstr>
      <vt:lpstr>THE FRENCH &amp; INDIAN WAR:  a turning point in the relationship between England and its colonies</vt:lpstr>
      <vt:lpstr>CONTEXT: LONG TERM CAUSES </vt:lpstr>
      <vt:lpstr>DIRECT CAUSE </vt:lpstr>
      <vt:lpstr>THE ALBANY PLAN OF UNION (1754) </vt:lpstr>
      <vt:lpstr>BRADDOCK’S BLUNDERS </vt:lpstr>
      <vt:lpstr>NATIVE AMERICANS TAKE SIDES </vt:lpstr>
      <vt:lpstr>BRITISH VICTORY </vt:lpstr>
      <vt:lpstr>RELATIONSHIP BETWEEN BRITAIN &amp; THE COLONISTS </vt:lpstr>
      <vt:lpstr>WAR DEBT &amp; TAXATION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Ninneman, Erika B</dc:creator>
  <cp:lastModifiedBy>Ninneman, Erika B</cp:lastModifiedBy>
  <cp:revision>1</cp:revision>
  <dcterms:modified xsi:type="dcterms:W3CDTF">2022-09-15T17:55:29Z</dcterms:modified>
</cp:coreProperties>
</file>